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3" r:id="rId8"/>
  </p:sldMasterIdLst>
  <p:notesMasterIdLst>
    <p:notesMasterId r:id="rId138"/>
  </p:notesMasterIdLst>
  <p:handoutMasterIdLst>
    <p:handoutMasterId r:id="rId139"/>
  </p:handoutMasterIdLst>
  <p:sldIdLst>
    <p:sldId id="854" r:id="rId9"/>
    <p:sldId id="933" r:id="rId10"/>
    <p:sldId id="824" r:id="rId11"/>
    <p:sldId id="826" r:id="rId12"/>
    <p:sldId id="935" r:id="rId13"/>
    <p:sldId id="981" r:id="rId14"/>
    <p:sldId id="994" r:id="rId15"/>
    <p:sldId id="995" r:id="rId16"/>
    <p:sldId id="954" r:id="rId17"/>
    <p:sldId id="963" r:id="rId18"/>
    <p:sldId id="964" r:id="rId19"/>
    <p:sldId id="344" r:id="rId20"/>
    <p:sldId id="971" r:id="rId21"/>
    <p:sldId id="350" r:id="rId22"/>
    <p:sldId id="351" r:id="rId23"/>
    <p:sldId id="985" r:id="rId24"/>
    <p:sldId id="352" r:id="rId25"/>
    <p:sldId id="986" r:id="rId26"/>
    <p:sldId id="1013" r:id="rId27"/>
    <p:sldId id="353" r:id="rId28"/>
    <p:sldId id="354" r:id="rId29"/>
    <p:sldId id="355" r:id="rId30"/>
    <p:sldId id="982" r:id="rId31"/>
    <p:sldId id="983" r:id="rId32"/>
    <p:sldId id="984" r:id="rId33"/>
    <p:sldId id="987" r:id="rId34"/>
    <p:sldId id="359" r:id="rId35"/>
    <p:sldId id="360" r:id="rId36"/>
    <p:sldId id="361" r:id="rId37"/>
    <p:sldId id="362" r:id="rId38"/>
    <p:sldId id="988" r:id="rId39"/>
    <p:sldId id="922" r:id="rId40"/>
    <p:sldId id="336" r:id="rId41"/>
    <p:sldId id="989" r:id="rId42"/>
    <p:sldId id="996" r:id="rId43"/>
    <p:sldId id="340" r:id="rId44"/>
    <p:sldId id="380" r:id="rId45"/>
    <p:sldId id="381" r:id="rId46"/>
    <p:sldId id="990" r:id="rId47"/>
    <p:sldId id="991" r:id="rId48"/>
    <p:sldId id="356" r:id="rId49"/>
    <p:sldId id="357" r:id="rId50"/>
    <p:sldId id="992" r:id="rId51"/>
    <p:sldId id="993" r:id="rId52"/>
    <p:sldId id="980" r:id="rId53"/>
    <p:sldId id="997" r:id="rId54"/>
    <p:sldId id="358" r:id="rId55"/>
    <p:sldId id="998" r:id="rId56"/>
    <p:sldId id="345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1001" r:id="rId67"/>
    <p:sldId id="999" r:id="rId68"/>
    <p:sldId id="364" r:id="rId69"/>
    <p:sldId id="366" r:id="rId70"/>
    <p:sldId id="1000" r:id="rId71"/>
    <p:sldId id="365" r:id="rId72"/>
    <p:sldId id="367" r:id="rId73"/>
    <p:sldId id="404" r:id="rId74"/>
    <p:sldId id="1002" r:id="rId75"/>
    <p:sldId id="1003" r:id="rId76"/>
    <p:sldId id="563" r:id="rId77"/>
    <p:sldId id="564" r:id="rId78"/>
    <p:sldId id="565" r:id="rId79"/>
    <p:sldId id="566" r:id="rId80"/>
    <p:sldId id="567" r:id="rId81"/>
    <p:sldId id="568" r:id="rId82"/>
    <p:sldId id="440" r:id="rId83"/>
    <p:sldId id="447" r:id="rId84"/>
    <p:sldId id="448" r:id="rId85"/>
    <p:sldId id="449" r:id="rId86"/>
    <p:sldId id="1005" r:id="rId87"/>
    <p:sldId id="1008" r:id="rId88"/>
    <p:sldId id="1010" r:id="rId89"/>
    <p:sldId id="1009" r:id="rId90"/>
    <p:sldId id="403" r:id="rId91"/>
    <p:sldId id="1006" r:id="rId92"/>
    <p:sldId id="1011" r:id="rId93"/>
    <p:sldId id="1014" r:id="rId94"/>
    <p:sldId id="1019" r:id="rId95"/>
    <p:sldId id="370" r:id="rId96"/>
    <p:sldId id="1015" r:id="rId97"/>
    <p:sldId id="1017" r:id="rId98"/>
    <p:sldId id="1018" r:id="rId99"/>
    <p:sldId id="1020" r:id="rId100"/>
    <p:sldId id="371" r:id="rId101"/>
    <p:sldId id="40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1021" r:id="rId110"/>
    <p:sldId id="1022" r:id="rId111"/>
    <p:sldId id="382" r:id="rId112"/>
    <p:sldId id="383" r:id="rId113"/>
    <p:sldId id="384" r:id="rId114"/>
    <p:sldId id="385" r:id="rId115"/>
    <p:sldId id="386" r:id="rId116"/>
    <p:sldId id="387" r:id="rId117"/>
    <p:sldId id="979" r:id="rId118"/>
    <p:sldId id="1007" r:id="rId119"/>
    <p:sldId id="978" r:id="rId120"/>
    <p:sldId id="936" r:id="rId121"/>
    <p:sldId id="937" r:id="rId122"/>
    <p:sldId id="938" r:id="rId123"/>
    <p:sldId id="940" r:id="rId124"/>
    <p:sldId id="941" r:id="rId125"/>
    <p:sldId id="939" r:id="rId126"/>
    <p:sldId id="942" r:id="rId127"/>
    <p:sldId id="943" r:id="rId128"/>
    <p:sldId id="944" r:id="rId129"/>
    <p:sldId id="859" r:id="rId130"/>
    <p:sldId id="860" r:id="rId131"/>
    <p:sldId id="945" r:id="rId132"/>
    <p:sldId id="973" r:id="rId133"/>
    <p:sldId id="974" r:id="rId134"/>
    <p:sldId id="975" r:id="rId135"/>
    <p:sldId id="976" r:id="rId136"/>
    <p:sldId id="977" r:id="rId13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10"/>
    <p:restoredTop sz="96793"/>
  </p:normalViewPr>
  <p:slideViewPr>
    <p:cSldViewPr snapToObjects="1">
      <p:cViewPr varScale="1">
        <p:scale>
          <a:sx n="197" d="100"/>
          <a:sy n="197" d="100"/>
        </p:scale>
        <p:origin x="95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28" Type="http://schemas.openxmlformats.org/officeDocument/2006/relationships/slide" Target="slides/slide120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34" Type="http://schemas.openxmlformats.org/officeDocument/2006/relationships/slide" Target="slides/slide126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slide" Target="slides/slide116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4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35" Type="http://schemas.openxmlformats.org/officeDocument/2006/relationships/slide" Target="slides/slide127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14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slide" Target="slides/slide123.xml"/><Relationship Id="rId136" Type="http://schemas.openxmlformats.org/officeDocument/2006/relationships/slide" Target="slides/slide128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6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17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126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23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51035C-5808-407C-8457-78863416B201}" type="slidenum">
              <a:rPr lang="en-US" altLang="en-US" sz="1300">
                <a:latin typeface="Times New Roman" panose="02020603050405020304" pitchFamily="18" charset="0"/>
              </a:rPr>
              <a:pPr/>
              <a:t>24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34B2C1-B6FF-4E08-B576-E580E4C742E5}" type="slidenum">
              <a:rPr lang="en-US" altLang="en-US" sz="1300">
                <a:latin typeface="Times New Roman" panose="02020603050405020304" pitchFamily="18" charset="0"/>
              </a:rPr>
              <a:pPr/>
              <a:t>25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5645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63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017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30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5283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559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83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1C35E-7DD2-43A4-B0B3-DF6655FBBF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85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5AA873-0E0F-4E9D-B9D0-F99186FE66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5325"/>
            <a:ext cx="6188075" cy="34813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5"/>
            <a:ext cx="5133975" cy="4178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42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B1299F-03B5-4909-AEBA-DE9BE811695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56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7041A6-355E-4FC9-8067-194DB47AE9F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135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3872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64CC0D-9515-4095-81D0-8024523D904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21865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9355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463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767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407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313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449113-501E-40AA-8204-F51F280D2CC8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400" y="4410466"/>
            <a:ext cx="5132902" cy="4175934"/>
          </a:xfrm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6198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3328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19388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3341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934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5DDB2F-C4B9-42E9-A66C-BCA14058EE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4" y="4410076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013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79B905-280D-44BD-8E31-AB90F5734834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0681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5196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07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6306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74961-0CF3-42A6-8222-18520414FAD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759" y="4410392"/>
            <a:ext cx="5134182" cy="417734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300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887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29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AE236B-D748-4441-B842-77E0AEB247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7570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1768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3232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2696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9AA53-6FBE-47B1-A5A9-D4F7E2EB900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1184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9905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2F3513-D1FE-453A-9D62-AB228D88B6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646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3869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B0A469-9660-4019-8347-528B1BA283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06723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4070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EC66B5-496A-4DFA-A4FD-C9C9DB7497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2391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28A594-5C4C-4CC5-9AFF-729E174611A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6202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87C772-E716-48B1-8B14-2B8B491527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2077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73D505-32CE-4342-9FBB-4D733E4A306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3043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2C28-435E-48F3-8A89-FA84DE6D50F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0946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277F58-77E1-4C2D-AA8D-E0F71D072D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3548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10D3E1-634F-440C-A0CF-65534204DEA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3619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4FBF46-7A78-4FD0-B340-062C348F6B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77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D8DAD5-EFE6-4531-83B5-A1D07989AD0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2260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F5A96B-D536-4BD1-BFE1-FD6DBF117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3617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40216D-0A9E-4598-BBBD-B7C39318A82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7604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8C80B3-281C-47A9-A6F3-980AD41E77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5380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7841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53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3641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361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429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298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530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4465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95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0344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824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21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4218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073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1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7524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07582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0385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9911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69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3700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3476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31403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68564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45053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8684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53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52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7559" y="820342"/>
            <a:ext cx="772810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5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5"/>
            <a:ext cx="38183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4.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960145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5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 sz="1350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7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458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4" r:id="rId1"/>
    <p:sldLayoutId id="2147493655" r:id="rId2"/>
    <p:sldLayoutId id="2147493656" r:id="rId3"/>
    <p:sldLayoutId id="2147493657" r:id="rId4"/>
    <p:sldLayoutId id="2147493658" r:id="rId5"/>
    <p:sldLayoutId id="2147493659" r:id="rId6"/>
    <p:sldLayoutId id="2147493660" r:id="rId7"/>
    <p:sldLayoutId id="2147493661" r:id="rId8"/>
    <p:sldLayoutId id="2147493662" r:id="rId9"/>
    <p:sldLayoutId id="2147493663" r:id="rId10"/>
    <p:sldLayoutId id="2147493664" r:id="rId11"/>
    <p:sldLayoutId id="214749366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2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craping" TargetMode="External"/><Relationship Id="rId2" Type="http://schemas.openxmlformats.org/officeDocument/2006/relationships/hyperlink" Target="https://en.wikipedia.org/wiki/Character_encoding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0.tif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regex.asp" TargetMode="External"/><Relationship Id="rId7" Type="http://schemas.openxmlformats.org/officeDocument/2006/relationships/image" Target="../media/image64.tiff"/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en.wikipedia.org/wiki/SNOBOL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ebsitesetup.org/wp-content/uploads/2020/04/MySQL-Cheat-Sheet-websitesetup.org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Data Model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(Completed)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217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Definition of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1773"/>
            <a:ext cx="5020866" cy="28694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all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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</a:t>
            </a:r>
            <a:r>
              <a:rPr lang="en-US" altLang="en-US" dirty="0">
                <a:sym typeface="Symbol" panose="05050102010706020507" pitchFamily="18" charset="2"/>
              </a:rPr>
              <a:t> (F &lt;comp&gt; </a:t>
            </a:r>
            <a:r>
              <a:rPr lang="en-US" altLang="en-US" i="1" dirty="0">
                <a:sym typeface="Symbol" panose="05050102010706020507" pitchFamily="18" charset="2"/>
              </a:rPr>
              <a:t>t)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166937" y="1314451"/>
            <a:ext cx="5100638" cy="3164681"/>
            <a:chOff x="1238250" y="1752600"/>
            <a:chExt cx="6800850" cy="421957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619375" y="1752600"/>
              <a:ext cx="457200" cy="1066800"/>
              <a:chOff x="2448" y="1296"/>
              <a:chExt cx="288" cy="960"/>
            </a:xfrm>
          </p:grpSpPr>
          <p:sp>
            <p:nvSpPr>
              <p:cNvPr id="54293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4294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4295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4277" name="Text Box 8"/>
            <p:cNvSpPr txBox="1">
              <a:spLocks noChangeArrowheads="1"/>
            </p:cNvSpPr>
            <p:nvPr/>
          </p:nvSpPr>
          <p:spPr bwMode="auto">
            <a:xfrm>
              <a:off x="1593850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78" name="Text Box 9"/>
            <p:cNvSpPr txBox="1">
              <a:spLocks noChangeArrowheads="1"/>
            </p:cNvSpPr>
            <p:nvPr/>
          </p:nvSpPr>
          <p:spPr bwMode="auto">
            <a:xfrm>
              <a:off x="3152775" y="2057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79" name="Rectangle 10"/>
            <p:cNvSpPr>
              <a:spLocks noChangeArrowheads="1"/>
            </p:cNvSpPr>
            <p:nvPr/>
          </p:nvSpPr>
          <p:spPr bwMode="auto">
            <a:xfrm>
              <a:off x="2619375" y="2971800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0" name="Rectangle 11"/>
            <p:cNvSpPr>
              <a:spLocks noChangeArrowheads="1"/>
            </p:cNvSpPr>
            <p:nvPr/>
          </p:nvSpPr>
          <p:spPr bwMode="auto">
            <a:xfrm>
              <a:off x="2619375" y="3276600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4281" name="Rectangle 12"/>
            <p:cNvSpPr>
              <a:spLocks noChangeArrowheads="1"/>
            </p:cNvSpPr>
            <p:nvPr/>
          </p:nvSpPr>
          <p:spPr bwMode="auto">
            <a:xfrm>
              <a:off x="2619375" y="37306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152775" y="32162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4283" name="Rectangle 14"/>
            <p:cNvSpPr>
              <a:spLocks noChangeArrowheads="1"/>
            </p:cNvSpPr>
            <p:nvPr/>
          </p:nvSpPr>
          <p:spPr bwMode="auto">
            <a:xfrm>
              <a:off x="2619375" y="40354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4284" name="Rectangle 15"/>
            <p:cNvSpPr>
              <a:spLocks noChangeArrowheads="1"/>
            </p:cNvSpPr>
            <p:nvPr/>
          </p:nvSpPr>
          <p:spPr bwMode="auto">
            <a:xfrm>
              <a:off x="2619375" y="457200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285" name="Rectangle 16"/>
            <p:cNvSpPr>
              <a:spLocks noChangeArrowheads="1"/>
            </p:cNvSpPr>
            <p:nvPr/>
          </p:nvSpPr>
          <p:spPr bwMode="auto">
            <a:xfrm>
              <a:off x="2619375" y="4876800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4286" name="Text Box 17"/>
            <p:cNvSpPr txBox="1">
              <a:spLocks noChangeArrowheads="1"/>
            </p:cNvSpPr>
            <p:nvPr/>
          </p:nvSpPr>
          <p:spPr bwMode="auto">
            <a:xfrm>
              <a:off x="1704975" y="4800600"/>
              <a:ext cx="1676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</a:p>
          </p:txBody>
        </p:sp>
        <p:sp>
          <p:nvSpPr>
            <p:cNvPr id="54287" name="Text Box 18"/>
            <p:cNvSpPr txBox="1">
              <a:spLocks noChangeArrowheads="1"/>
            </p:cNvSpPr>
            <p:nvPr/>
          </p:nvSpPr>
          <p:spPr bwMode="auto">
            <a:xfrm>
              <a:off x="3163888" y="4786314"/>
              <a:ext cx="45720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4 and 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 6)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4288" name="Text Box 19"/>
            <p:cNvSpPr txBox="1">
              <a:spLocks noChangeArrowheads="1"/>
            </p:cNvSpPr>
            <p:nvPr/>
          </p:nvSpPr>
          <p:spPr bwMode="auto">
            <a:xfrm>
              <a:off x="1651001" y="3228975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89" name="Text Box 20"/>
            <p:cNvSpPr txBox="1">
              <a:spLocks noChangeArrowheads="1"/>
            </p:cNvSpPr>
            <p:nvPr/>
          </p:nvSpPr>
          <p:spPr bwMode="auto">
            <a:xfrm>
              <a:off x="3152775" y="3959226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4290" name="Text Box 21"/>
            <p:cNvSpPr txBox="1">
              <a:spLocks noChangeArrowheads="1"/>
            </p:cNvSpPr>
            <p:nvPr/>
          </p:nvSpPr>
          <p:spPr bwMode="auto">
            <a:xfrm>
              <a:off x="1704975" y="39624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all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291" name="Rectangle 22"/>
            <p:cNvSpPr>
              <a:spLocks noChangeArrowheads="1"/>
            </p:cNvSpPr>
            <p:nvPr/>
          </p:nvSpPr>
          <p:spPr bwMode="auto">
            <a:xfrm>
              <a:off x="1238250" y="5257800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all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</p:txBody>
        </p:sp>
        <p:sp>
          <p:nvSpPr>
            <p:cNvPr id="54292" name="Line 23"/>
            <p:cNvSpPr>
              <a:spLocks noChangeShapeType="1"/>
            </p:cNvSpPr>
            <p:nvPr/>
          </p:nvSpPr>
          <p:spPr bwMode="auto">
            <a:xfrm flipH="1">
              <a:off x="3016250" y="5603875"/>
              <a:ext cx="10953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001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 for Empty Relations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2469" cy="208707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exists</a:t>
            </a:r>
            <a:r>
              <a:rPr lang="en-US" altLang="en-US" dirty="0"/>
              <a:t> construct returns the value </a:t>
            </a:r>
            <a:r>
              <a:rPr lang="en-US" altLang="en-US" b="1" dirty="0"/>
              <a:t>true</a:t>
            </a:r>
            <a:r>
              <a:rPr lang="en-US" altLang="en-US" dirty="0"/>
              <a:t> if the argument subquery is nonempty.</a:t>
            </a:r>
          </a:p>
          <a:p>
            <a:r>
              <a:rPr lang="en-US" altLang="en-US" b="1" dirty="0"/>
              <a:t>exists </a:t>
            </a:r>
            <a:r>
              <a:rPr lang="en-US" altLang="en-US" i="1" dirty="0"/>
              <a:t> 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 </a:t>
            </a:r>
            <a:r>
              <a:rPr lang="en-US" altLang="en-US" i="1" dirty="0"/>
              <a:t>Ø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b="1" dirty="0">
                <a:sym typeface="Symbol" panose="05050102010706020507" pitchFamily="18" charset="2"/>
              </a:rPr>
              <a:t>not exists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 </a:t>
            </a:r>
            <a:r>
              <a:rPr lang="en-US" altLang="en-US" i="1" dirty="0">
                <a:sym typeface="Symbol" panose="05050102010706020507" pitchFamily="18" charset="2"/>
              </a:rPr>
              <a:t>r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/>
              <a:t>Ø</a:t>
            </a:r>
          </a:p>
        </p:txBody>
      </p:sp>
    </p:spTree>
    <p:extLst>
      <p:ext uri="{BB962C8B-B14F-4D97-AF65-F5344CB8AC3E}">
        <p14:creationId xmlns:p14="http://schemas.microsoft.com/office/powerpoint/2010/main" val="41322601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888773" cy="3677840"/>
          </a:xfrm>
        </p:spPr>
        <p:txBody>
          <a:bodyPr/>
          <a:lstStyle/>
          <a:p>
            <a:r>
              <a:rPr lang="en-US" altLang="en-US" dirty="0"/>
              <a:t>Yet another way of specifying the query “Find all courses taught in both the Fall 2017 semester and in the Spring 2018 semester”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   select </a:t>
            </a:r>
            <a:r>
              <a:rPr lang="en-US" altLang="en-US" i="1" dirty="0"/>
              <a:t>course_id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i="1" dirty="0"/>
              <a:t>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'Fall' </a:t>
            </a:r>
            <a:r>
              <a:rPr lang="en-US" altLang="en-US" b="1" dirty="0"/>
              <a:t>and </a:t>
            </a:r>
            <a:r>
              <a:rPr lang="en-US" altLang="en-US" i="1" dirty="0"/>
              <a:t>year </a:t>
            </a:r>
            <a:r>
              <a:rPr lang="en-US" altLang="en-US" dirty="0"/>
              <a:t>= 2017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exists 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i="1" dirty="0"/>
              <a:t>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semester </a:t>
            </a:r>
            <a:r>
              <a:rPr lang="en-US" altLang="en-US" dirty="0"/>
              <a:t>= 'Spring' </a:t>
            </a:r>
            <a:r>
              <a:rPr lang="en-US" altLang="en-US" b="1" dirty="0"/>
              <a:t>and </a:t>
            </a:r>
            <a:r>
              <a:rPr lang="en-US" altLang="en-US" i="1" dirty="0"/>
              <a:t>year</a:t>
            </a:r>
            <a:r>
              <a:rPr lang="en-US" altLang="en-US" dirty="0"/>
              <a:t>= 2018 </a:t>
            </a:r>
            <a:br>
              <a:rPr lang="en-US" altLang="en-US" dirty="0"/>
            </a:br>
            <a:r>
              <a:rPr lang="en-US" altLang="en-US" dirty="0"/>
              <a:t> 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course_id </a:t>
            </a:r>
            <a:r>
              <a:rPr lang="en-US" altLang="en-US" dirty="0"/>
              <a:t>= </a:t>
            </a:r>
            <a:r>
              <a:rPr lang="en-US" altLang="en-US" i="1" dirty="0"/>
              <a:t>T</a:t>
            </a:r>
            <a:r>
              <a:rPr lang="en-US" altLang="en-US" dirty="0"/>
              <a:t>.</a:t>
            </a:r>
            <a:r>
              <a:rPr lang="en-US" altLang="en-US" i="1" dirty="0"/>
              <a:t>course_id</a:t>
            </a:r>
            <a:r>
              <a:rPr lang="en-US" altLang="en-US" dirty="0"/>
              <a:t>);</a:t>
            </a:r>
          </a:p>
          <a:p>
            <a:pPr>
              <a:buFont typeface="Monotype Sorts" charset="2"/>
              <a:buNone/>
            </a:pPr>
            <a:r>
              <a:rPr lang="en-US" altLang="en-US" sz="600" dirty="0"/>
              <a:t>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Correlation name</a:t>
            </a:r>
            <a:r>
              <a:rPr lang="en-US" altLang="en-US" dirty="0"/>
              <a:t> – variable S  in the outer query</a:t>
            </a:r>
            <a:endParaRPr lang="en-US" altLang="en-US" b="1" dirty="0">
              <a:solidFill>
                <a:srgbClr val="000099"/>
              </a:solidFill>
            </a:endParaRPr>
          </a:p>
          <a:p>
            <a:r>
              <a:rPr lang="en-US" altLang="en-US" b="1" dirty="0">
                <a:solidFill>
                  <a:srgbClr val="002060"/>
                </a:solidFill>
              </a:rPr>
              <a:t>Correlated subquery </a:t>
            </a:r>
            <a:r>
              <a:rPr lang="en-US" altLang="en-US" dirty="0"/>
              <a:t>– the inner query</a:t>
            </a:r>
          </a:p>
          <a:p>
            <a:pPr>
              <a:buFont typeface="Monotype Sorts" charset="2"/>
              <a:buNone/>
            </a:pPr>
            <a:endParaRPr lang="en-US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7845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of </a:t>
            </a:r>
            <a:r>
              <a:rPr lang="ja-JP" altLang="en-US" dirty="0"/>
              <a:t>“</a:t>
            </a:r>
            <a:r>
              <a:rPr lang="en-US" altLang="ja-JP" dirty="0"/>
              <a:t>not exists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677827" cy="3458943"/>
          </a:xfrm>
        </p:spPr>
        <p:txBody>
          <a:bodyPr/>
          <a:lstStyle/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Find all students who have taken all courses offered in the Biology department.</a:t>
            </a:r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/>
              <a:t>Note that X – Y = Ø   </a:t>
            </a:r>
            <a:r>
              <a:rPr lang="en-US" altLang="en-US" dirty="0">
                <a:sym typeface="Symbol" panose="05050102010706020507" pitchFamily="18" charset="2"/>
              </a:rPr>
              <a:t>   X Y</a:t>
            </a:r>
            <a:endParaRPr lang="en-US" altLang="en-US" dirty="0"/>
          </a:p>
          <a:p>
            <a:pPr>
              <a:tabLst>
                <a:tab pos="346472" algn="l"/>
                <a:tab pos="770335" algn="l"/>
                <a:tab pos="116086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Note: Cannot write this query using = all and its variants</a:t>
            </a:r>
            <a:endParaRPr lang="en-US" altLang="en-US" dirty="0"/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2445375" y="1339025"/>
            <a:ext cx="5125857" cy="271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,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student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where not exists </a:t>
            </a:r>
            <a:r>
              <a:rPr kumimoji="1" lang="en-US" altLang="en-US" sz="1200" dirty="0">
                <a:solidFill>
                  <a:srgbClr val="000000"/>
                </a:solidFill>
              </a:rPr>
              <a:t>(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course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dept_name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 </a:t>
            </a:r>
            <a:r>
              <a:rPr kumimoji="1" lang="en-US" altLang="en-US" sz="1200" dirty="0">
                <a:solidFill>
                  <a:srgbClr val="000000"/>
                </a:solidFill>
              </a:rPr>
              <a:t>= 'Biology')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except</a:t>
            </a:r>
          </a:p>
          <a:p>
            <a:pPr defTabSz="685800"/>
            <a:r>
              <a:rPr kumimoji="1" lang="en-US" altLang="en-US" sz="1200" dirty="0">
                <a:solidFill>
                  <a:srgbClr val="000000"/>
                </a:solidFill>
              </a:rPr>
              <a:t>                                 (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T</a:t>
            </a:r>
            <a:r>
              <a:rPr kumimoji="1" lang="en-US" altLang="en-US" sz="1200" dirty="0" err="1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 err="1">
                <a:solidFill>
                  <a:srgbClr val="000000"/>
                </a:solidFill>
              </a:rPr>
              <a:t>course_id</a:t>
            </a:r>
            <a:endParaRPr kumimoji="1"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from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takes </a:t>
            </a:r>
            <a:r>
              <a:rPr kumimoji="1" lang="en-US" altLang="en-US" sz="1200" b="1" dirty="0">
                <a:solidFill>
                  <a:srgbClr val="000000"/>
                </a:solidFill>
              </a:rPr>
              <a:t>as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</a:p>
          <a:p>
            <a:pPr defTabSz="685800"/>
            <a:r>
              <a:rPr kumimoji="1" lang="en-US" altLang="en-US" sz="1200" b="1" dirty="0">
                <a:solidFill>
                  <a:srgbClr val="000000"/>
                </a:solidFill>
              </a:rPr>
              <a:t>                                   where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S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 </a:t>
            </a:r>
            <a:r>
              <a:rPr kumimoji="1" lang="en-US" altLang="en-US" sz="1200" dirty="0">
                <a:solidFill>
                  <a:srgbClr val="000000"/>
                </a:solidFill>
              </a:rPr>
              <a:t>= 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T</a:t>
            </a:r>
            <a:r>
              <a:rPr kumimoji="1" lang="en-US" altLang="en-US" sz="1200" dirty="0">
                <a:solidFill>
                  <a:srgbClr val="000000"/>
                </a:solidFill>
              </a:rPr>
              <a:t>.</a:t>
            </a:r>
            <a:r>
              <a:rPr kumimoji="1" lang="en-US" altLang="en-US" sz="1200" i="1" dirty="0">
                <a:solidFill>
                  <a:srgbClr val="000000"/>
                </a:solidFill>
              </a:rPr>
              <a:t>ID</a:t>
            </a:r>
            <a:r>
              <a:rPr kumimoji="1" lang="en-US" altLang="en-US" sz="1200" dirty="0">
                <a:solidFill>
                  <a:srgbClr val="000000"/>
                </a:solidFill>
              </a:rPr>
              <a:t>));</a:t>
            </a:r>
          </a:p>
          <a:p>
            <a:pPr marL="214313" defTabSz="685800">
              <a:buClr>
                <a:srgbClr val="FF9933"/>
              </a:buClr>
              <a:buSzPct val="110000"/>
            </a:pPr>
            <a:endParaRPr kumimoji="1" lang="en-US" altLang="en-US" sz="1200" dirty="0">
              <a:solidFill>
                <a:srgbClr val="000000"/>
              </a:solidFill>
            </a:endParaRP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First nested query lists all courses offered in Biology</a:t>
            </a:r>
          </a:p>
          <a:p>
            <a:pPr marL="428625" indent="-214313" defTabSz="685800"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275" dirty="0">
                <a:solidFill>
                  <a:srgbClr val="000000"/>
                </a:solidFill>
              </a:rPr>
              <a:t>Second nested query lists all courses a particular student took</a:t>
            </a:r>
          </a:p>
          <a:p>
            <a:pPr marL="214313" defTabSz="685800">
              <a:buClr>
                <a:srgbClr val="FF9933"/>
              </a:buClr>
              <a:buSzPct val="90000"/>
            </a:pPr>
            <a:endParaRPr kumimoji="1" lang="en-US" altLang="en-US" sz="1275" dirty="0">
              <a:solidFill>
                <a:srgbClr val="000000"/>
              </a:solidFill>
            </a:endParaRPr>
          </a:p>
          <a:p>
            <a:pPr defTabSz="685800"/>
            <a:endParaRPr kumimoji="1"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516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28788" y="114300"/>
            <a:ext cx="6057900" cy="457200"/>
          </a:xfrm>
        </p:spPr>
        <p:txBody>
          <a:bodyPr/>
          <a:lstStyle/>
          <a:p>
            <a:r>
              <a:rPr lang="en-US" altLang="en-US" dirty="0"/>
              <a:t>Test for Absence of Duplicate Tuples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788" y="825485"/>
            <a:ext cx="5624370" cy="3275409"/>
          </a:xfrm>
        </p:spPr>
        <p:txBody>
          <a:bodyPr/>
          <a:lstStyle/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tests whether a subquery has any duplicate tuples in its result.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unique</a:t>
            </a:r>
            <a:r>
              <a:rPr lang="en-US" altLang="en-US" dirty="0"/>
              <a:t> construct evaluates to “true” if a given subquery contains no duplicates .</a:t>
            </a:r>
          </a:p>
          <a:p>
            <a:pPr>
              <a:tabLst>
                <a:tab pos="602456" algn="l"/>
                <a:tab pos="1160860" algn="l"/>
              </a:tabLst>
            </a:pPr>
            <a:r>
              <a:rPr lang="en-US" altLang="en-US" dirty="0"/>
              <a:t>Find all courses that were offered at most once in 2017</a:t>
            </a:r>
          </a:p>
          <a:p>
            <a:pPr lvl="1">
              <a:buNone/>
              <a:tabLst>
                <a:tab pos="602456" algn="l"/>
                <a:tab pos="1160860" algn="l"/>
              </a:tabLst>
            </a:pPr>
            <a:r>
              <a:rPr lang="en-US" altLang="en-US" b="1" dirty="0"/>
              <a:t>    select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course </a:t>
            </a:r>
            <a:r>
              <a:rPr lang="en-US" altLang="en-US" b="1" dirty="0"/>
              <a:t>as </a:t>
            </a:r>
            <a:r>
              <a:rPr lang="en-US" altLang="en-US" i="1" dirty="0"/>
              <a:t>T</a:t>
            </a:r>
            <a:br>
              <a:rPr lang="en-US" altLang="en-US" i="1" dirty="0"/>
            </a:br>
            <a:r>
              <a:rPr lang="en-US" altLang="en-US" b="1" dirty="0"/>
              <a:t>where unique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section </a:t>
            </a:r>
            <a:r>
              <a:rPr lang="en-US" altLang="en-US" b="1" dirty="0"/>
              <a:t>as </a:t>
            </a:r>
            <a:r>
              <a:rPr lang="en-US" altLang="en-US" i="1" dirty="0"/>
              <a:t>R</a:t>
            </a:r>
            <a:br>
              <a:rPr lang="en-US" altLang="en-US" i="1" dirty="0"/>
            </a:br>
            <a:r>
              <a:rPr lang="en-US" altLang="en-US" i="1" dirty="0"/>
              <a:t>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dirty="0"/>
              <a:t>=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course_id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i="1" dirty="0"/>
              <a:t>                                       </a:t>
            </a:r>
            <a:r>
              <a:rPr lang="en-US" altLang="en-US" b="1" dirty="0"/>
              <a:t>and </a:t>
            </a:r>
            <a:r>
              <a:rPr lang="en-US" altLang="en-US" i="1" dirty="0" err="1"/>
              <a:t>R</a:t>
            </a:r>
            <a:r>
              <a:rPr lang="en-US" altLang="en-US" dirty="0" err="1"/>
              <a:t>.</a:t>
            </a:r>
            <a:r>
              <a:rPr lang="en-US" altLang="en-US" i="1" dirty="0" err="1"/>
              <a:t>year</a:t>
            </a:r>
            <a:r>
              <a:rPr lang="en-US" altLang="en-US" i="1" dirty="0"/>
              <a:t> </a:t>
            </a:r>
            <a:r>
              <a:rPr lang="en-US" altLang="en-US" dirty="0"/>
              <a:t>= 2017);</a:t>
            </a:r>
          </a:p>
        </p:txBody>
      </p:sp>
    </p:spTree>
    <p:extLst>
      <p:ext uri="{BB962C8B-B14F-4D97-AF65-F5344CB8AC3E}">
        <p14:creationId xmlns:p14="http://schemas.microsoft.com/office/powerpoint/2010/main" val="10022300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Subqueries in the From Clause</a:t>
            </a:r>
          </a:p>
        </p:txBody>
      </p:sp>
    </p:spTree>
    <p:extLst>
      <p:ext uri="{BB962C8B-B14F-4D97-AF65-F5344CB8AC3E}">
        <p14:creationId xmlns:p14="http://schemas.microsoft.com/office/powerpoint/2010/main" val="14737883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Subqueries in the Form Clause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2434"/>
            <a:ext cx="5582621" cy="3657600"/>
          </a:xfrm>
        </p:spPr>
        <p:txBody>
          <a:bodyPr/>
          <a:lstStyle/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SQL allows a subquery expression to be used in the </a:t>
            </a:r>
            <a:r>
              <a:rPr lang="en-US" altLang="en-US" b="1" dirty="0"/>
              <a:t>from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Find the average instructors’ salaries of those departments where the average salary is greater than $42,000.”</a:t>
            </a:r>
          </a:p>
          <a:p>
            <a:pPr lvl="1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Note that we do not need to use the </a:t>
            </a:r>
            <a:r>
              <a:rPr lang="en-US" altLang="en-US" b="1" dirty="0"/>
              <a:t>having </a:t>
            </a:r>
            <a:r>
              <a:rPr lang="en-US" altLang="en-US" dirty="0"/>
              <a:t>clause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dirty="0"/>
              <a:t>Another way to write above query</a:t>
            </a:r>
          </a:p>
          <a:p>
            <a:pPr marL="0" indent="0"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sz="600" dirty="0"/>
              <a:t>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dirty="0"/>
              <a:t>( </a:t>
            </a: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</a:t>
            </a: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) 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            as </a:t>
            </a:r>
            <a:r>
              <a:rPr lang="en-US" altLang="en-US" i="1" dirty="0" err="1"/>
              <a:t>dept_avg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 err="1"/>
              <a:t>avg_salary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buNone/>
              <a:tabLst>
                <a:tab pos="859631" algn="l"/>
                <a:tab pos="1206104" algn="l"/>
                <a:tab pos="1283494" algn="l"/>
              </a:tabLst>
            </a:pPr>
            <a:r>
              <a:rPr lang="en-US" altLang="en-US" b="1" dirty="0"/>
              <a:t>    where </a:t>
            </a:r>
            <a:r>
              <a:rPr lang="en-US" altLang="en-US" i="1" dirty="0" err="1"/>
              <a:t>avg_salary</a:t>
            </a:r>
            <a:r>
              <a:rPr lang="en-US" altLang="en-US" i="1" dirty="0"/>
              <a:t> </a:t>
            </a:r>
            <a:r>
              <a:rPr lang="en-US" altLang="en-US" dirty="0"/>
              <a:t>&gt; 42000;</a:t>
            </a:r>
          </a:p>
          <a:p>
            <a:pPr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  <a:p>
            <a:pPr>
              <a:buNone/>
              <a:tabLst>
                <a:tab pos="859631" algn="l"/>
                <a:tab pos="1206104" algn="l"/>
                <a:tab pos="1283494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93329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With Clause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802343" cy="3677840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with</a:t>
            </a:r>
            <a:r>
              <a:rPr lang="en-US" altLang="en-US" dirty="0"/>
              <a:t> clause provides a way of defining a temporary relation whose definition is available only to the query in which the </a:t>
            </a:r>
            <a:r>
              <a:rPr lang="en-US" altLang="en-US" b="1" dirty="0"/>
              <a:t>with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clause occurs. </a:t>
            </a:r>
          </a:p>
          <a:p>
            <a:r>
              <a:rPr lang="en-US" altLang="en-US" dirty="0"/>
              <a:t>Find all departments with the maximum budget </a:t>
            </a:r>
            <a:br>
              <a:rPr lang="en-US" altLang="en-US" dirty="0"/>
            </a:br>
            <a:r>
              <a:rPr lang="en-US" altLang="en-US" sz="600" dirty="0"/>
              <a:t> </a:t>
            </a:r>
            <a:br>
              <a:rPr lang="en-US" altLang="en-US" b="1" dirty="0"/>
            </a:br>
            <a:r>
              <a:rPr lang="en-US" altLang="en-US" b="1" dirty="0"/>
              <a:t>     with </a:t>
            </a:r>
            <a:r>
              <a:rPr lang="en-US" altLang="en-US" i="1" dirty="0" err="1"/>
              <a:t>max_budget</a:t>
            </a:r>
            <a:r>
              <a:rPr lang="en-US" altLang="en-US" i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value</a:t>
            </a:r>
            <a:r>
              <a:rPr lang="en-US" altLang="en-US" dirty="0"/>
              <a:t>) </a:t>
            </a:r>
            <a:r>
              <a:rPr lang="en-US" altLang="en-US" b="1" dirty="0"/>
              <a:t>as </a:t>
            </a:r>
            <a:br>
              <a:rPr lang="en-US" altLang="en-US" b="1" dirty="0"/>
            </a:br>
            <a:r>
              <a:rPr lang="en-US" altLang="en-US" b="1" dirty="0"/>
              <a:t>             </a:t>
            </a:r>
            <a:r>
              <a:rPr lang="en-US" altLang="en-US" dirty="0"/>
              <a:t>(</a:t>
            </a:r>
            <a:r>
              <a:rPr lang="en-US" altLang="en-US" b="1" dirty="0"/>
              <a:t>select max</a:t>
            </a:r>
            <a:r>
              <a:rPr lang="en-US" altLang="en-US" dirty="0"/>
              <a:t>(</a:t>
            </a:r>
            <a:r>
              <a:rPr lang="en-US" altLang="en-US" i="1" dirty="0"/>
              <a:t>budget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</a:t>
            </a:r>
            <a:r>
              <a:rPr lang="en-US" altLang="en-US" b="1" dirty="0"/>
              <a:t>select </a:t>
            </a:r>
            <a:r>
              <a:rPr lang="en-US" altLang="en-US" i="1" dirty="0"/>
              <a:t>department.name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, </a:t>
            </a:r>
            <a:r>
              <a:rPr lang="en-US" altLang="en-US" i="1" dirty="0" err="1"/>
              <a:t>max_budget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budget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max_budget.value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702523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Complex Queries using With Clause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0822"/>
            <a:ext cx="5668128" cy="520398"/>
          </a:xfrm>
        </p:spPr>
        <p:txBody>
          <a:bodyPr/>
          <a:lstStyle/>
          <a:p>
            <a:r>
              <a:rPr lang="en-US" altLang="en-US" dirty="0"/>
              <a:t>Find all departments where the total salary is greater than the average of the total salary at all departments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2314853" y="1381221"/>
            <a:ext cx="5143527" cy="205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with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</a:t>
            </a:r>
            <a:r>
              <a:rPr lang="en-US" altLang="en-US" sz="1275" i="1" dirty="0">
                <a:solidFill>
                  <a:srgbClr val="000000"/>
                </a:solidFill>
              </a:rPr>
              <a:t> _total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b="1" dirty="0">
                <a:solidFill>
                  <a:srgbClr val="000000"/>
                </a:solidFill>
              </a:rPr>
              <a:t>sum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group by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),</a:t>
            </a:r>
          </a:p>
          <a:p>
            <a:pPr defTabSz="685800"/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</a:p>
          <a:p>
            <a:pPr defTabSz="685800"/>
            <a:r>
              <a:rPr lang="en-US" altLang="en-US" sz="1275" dirty="0">
                <a:solidFill>
                  <a:srgbClr val="000000"/>
                </a:solidFill>
              </a:rPr>
              <a:t>       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value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</a:t>
            </a:r>
            <a:endParaRPr lang="en-US" altLang="en-US" sz="1275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dept_total.value</a:t>
            </a:r>
            <a:r>
              <a:rPr lang="en-US" altLang="en-US" sz="1275" i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i="1" dirty="0" err="1">
                <a:solidFill>
                  <a:srgbClr val="000000"/>
                </a:solidFill>
              </a:rPr>
              <a:t>dept_total_avg.value</a:t>
            </a:r>
            <a:r>
              <a:rPr lang="en-US" altLang="en-US" sz="1275" dirty="0">
                <a:solidFill>
                  <a:srgbClr val="00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41552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 Subquery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659946" cy="3541347"/>
          </a:xfrm>
        </p:spPr>
        <p:txBody>
          <a:bodyPr/>
          <a:lstStyle/>
          <a:p>
            <a:r>
              <a:rPr lang="en-US" altLang="en-US" dirty="0"/>
              <a:t>Scalar subquery is one which is used where a single value is expected</a:t>
            </a:r>
          </a:p>
          <a:p>
            <a:r>
              <a:rPr lang="en-US" altLang="en-US" dirty="0"/>
              <a:t>List all departments along with the number of instructors in each department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( </a:t>
            </a:r>
            <a:r>
              <a:rPr lang="en-US" altLang="en-US" b="1" dirty="0"/>
              <a:t>select count</a:t>
            </a:r>
            <a:r>
              <a:rPr lang="en-US" altLang="en-US" dirty="0"/>
              <a:t>(*) </a:t>
            </a:r>
            <a:br>
              <a:rPr lang="en-US" altLang="en-US" dirty="0"/>
            </a:br>
            <a:r>
              <a:rPr lang="en-US" altLang="en-US" dirty="0"/>
              <a:t>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br>
              <a:rPr lang="en-US" altLang="en-US" i="1" dirty="0"/>
            </a:br>
            <a:r>
              <a:rPr lang="en-US" altLang="en-US" i="1" dirty="0"/>
              <a:t>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department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instructor</a:t>
            </a:r>
            <a:r>
              <a:rPr lang="en-US" altLang="en-US" dirty="0" err="1"/>
              <a:t>.</a:t>
            </a:r>
            <a:r>
              <a:rPr lang="en-US" altLang="en-US" i="1" dirty="0" err="1"/>
              <a:t>dept_name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as </a:t>
            </a:r>
            <a:r>
              <a:rPr lang="en-US" altLang="en-US" i="1" dirty="0" err="1"/>
              <a:t>num_instructors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r>
              <a:rPr lang="en-US" altLang="en-US" dirty="0"/>
              <a:t>;</a:t>
            </a:r>
          </a:p>
          <a:p>
            <a:r>
              <a:rPr lang="en-US" altLang="en-US" dirty="0"/>
              <a:t>Runtime error if subquery returns more than one result tuple</a:t>
            </a:r>
          </a:p>
        </p:txBody>
      </p:sp>
    </p:spTree>
    <p:extLst>
      <p:ext uri="{BB962C8B-B14F-4D97-AF65-F5344CB8AC3E}">
        <p14:creationId xmlns:p14="http://schemas.microsoft.com/office/powerpoint/2010/main" val="148212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Relational Algebra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83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C7F7AA-46EF-1E40-80D2-72C6CDEEA7A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50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6600" dirty="0"/>
              <a:t>Backup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09E94-AE8A-9E41-A320-D4B3B580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4121000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0A95FC-3E1D-E643-86C7-EFCD5EEF8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820346"/>
            <a:ext cx="8839200" cy="1808804"/>
          </a:xfrm>
        </p:spPr>
        <p:txBody>
          <a:bodyPr/>
          <a:lstStyle/>
          <a:p>
            <a:r>
              <a:rPr lang="en-US" sz="1200" dirty="0"/>
              <a:t>The easiest way to think about this is ...</a:t>
            </a:r>
          </a:p>
          <a:p>
            <a:pPr lvl="1"/>
            <a:r>
              <a:rPr lang="en-US" sz="1100" dirty="0"/>
              <a:t>Do a “normal” JOIN that produces all of the pairs of matching rows.</a:t>
            </a:r>
          </a:p>
          <a:p>
            <a:pPr lvl="1"/>
            <a:r>
              <a:rPr lang="en-US" sz="1100" dirty="0"/>
              <a:t>There MAY be some some rows in A that did not match anything.</a:t>
            </a:r>
          </a:p>
          <a:p>
            <a:pPr lvl="1"/>
            <a:r>
              <a:rPr lang="en-US" sz="1100" dirty="0"/>
              <a:t>For each of those rows,</a:t>
            </a:r>
          </a:p>
          <a:p>
            <a:pPr lvl="2"/>
            <a:r>
              <a:rPr lang="en-US" sz="1050" dirty="0"/>
              <a:t>Put one row in the JOIN result</a:t>
            </a:r>
          </a:p>
          <a:p>
            <a:pPr lvl="2"/>
            <a:r>
              <a:rPr lang="en-US" sz="1050" dirty="0"/>
              <a:t>That has the column values from A and NULL values for the columns from B.</a:t>
            </a:r>
          </a:p>
          <a:p>
            <a:r>
              <a:rPr lang="en-US" sz="1200" dirty="0"/>
              <a:t>Right JOIN is exactly the same, except swap the logic for A and B.</a:t>
            </a:r>
          </a:p>
          <a:p>
            <a:r>
              <a:rPr lang="en-US" sz="1200" dirty="0"/>
              <a:t>A FULL OUTER JOIN is the UNION of a left join and a right join. Some SQL engines do not support it and you must</a:t>
            </a:r>
            <a:br>
              <a:rPr lang="en-US" sz="1200" dirty="0"/>
            </a:br>
            <a:r>
              <a:rPr lang="en-US" sz="1200" dirty="0"/>
              <a:t>explicitly do the left, right and union.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AF961-29BD-0A4C-8910-6CD6BBFE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C8D2C-8194-454D-A46E-57B0E577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06066"/>
            <a:ext cx="2234694" cy="204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C485B-17DC-0943-BC71-7D8647585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53215"/>
            <a:ext cx="3836862" cy="215823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4D53465-A2FE-4A41-B34B-2A9590FE538A}"/>
              </a:ext>
            </a:extLst>
          </p:cNvPr>
          <p:cNvSpPr/>
          <p:nvPr/>
        </p:nvSpPr>
        <p:spPr>
          <a:xfrm>
            <a:off x="2831847" y="769296"/>
            <a:ext cx="1752600" cy="762000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93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Today’s Task #1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1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Harry Potter Character Information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16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7D9DB3-36C9-7B47-8C21-C262C19B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9" y="584916"/>
            <a:ext cx="396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15 columns: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Id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Name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Gender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Job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House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Wand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Patronus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Species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Blood status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Hair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Eye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Loyalty</a:t>
            </a:r>
            <a:endParaRPr lang="en-US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Skills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Birth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Death</a:t>
            </a:r>
            <a:endParaRPr lang="en-US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3E5D2-C475-784B-8162-19B2E321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– </a:t>
            </a:r>
            <a:r>
              <a:rPr lang="en-US" dirty="0" err="1"/>
              <a:t>Characters.csv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CD5F1-816A-874D-92B1-DED9B8EB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88672"/>
            <a:ext cx="4793559" cy="39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4F8E5-88B7-F447-B935-0B125D7A0089}"/>
              </a:ext>
            </a:extLst>
          </p:cNvPr>
          <p:cNvSpPr txBox="1"/>
          <p:nvPr/>
        </p:nvSpPr>
        <p:spPr>
          <a:xfrm>
            <a:off x="6066459" y="1008339"/>
            <a:ext cx="300992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Downloaded the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columns are separated by ‘;’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Despite being “Comma”</a:t>
            </a:r>
            <a:br>
              <a:rPr lang="en-US" sz="1400" dirty="0"/>
            </a:br>
            <a:r>
              <a:rPr lang="en-US" sz="1400" dirty="0"/>
              <a:t>Separated Values, other</a:t>
            </a:r>
            <a:br>
              <a:rPr lang="en-US" sz="1400" dirty="0"/>
            </a:br>
            <a:r>
              <a:rPr lang="en-US" sz="1400" dirty="0"/>
              <a:t>separators are common.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Loaded using </a:t>
            </a:r>
            <a:r>
              <a:rPr lang="en-US" sz="1400" dirty="0" err="1"/>
              <a:t>DataGrip</a:t>
            </a:r>
            <a:r>
              <a:rPr lang="en-US" sz="1400" dirty="0"/>
              <a:t> into 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data load tool.</a:t>
            </a:r>
          </a:p>
        </p:txBody>
      </p:sp>
    </p:spTree>
    <p:extLst>
      <p:ext uri="{BB962C8B-B14F-4D97-AF65-F5344CB8AC3E}">
        <p14:creationId xmlns:p14="http://schemas.microsoft.com/office/powerpoint/2010/main" val="13319180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EC190-3FB4-5E42-A40C-D520E309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Let’s Look at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54579-F3D4-2C47-8172-E0388ECBEE6A}"/>
              </a:ext>
            </a:extLst>
          </p:cNvPr>
          <p:cNvSpPr txBox="1"/>
          <p:nvPr/>
        </p:nvSpPr>
        <p:spPr>
          <a:xfrm>
            <a:off x="457200" y="481077"/>
            <a:ext cx="446744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There are some weird characters, no pun intended.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9º" Chestnut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Dumbledore's Army |Hogwarts School of Witchcraft and Wizardry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/>
              <a:t>9Ω" </a:t>
            </a:r>
            <a:r>
              <a:rPr lang="en-US" sz="1200" dirty="0"/>
              <a:t>Fir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Professor†of†Transfiguration</a:t>
            </a:r>
            <a:r>
              <a:rPr lang="en-US" sz="1200" dirty="0"/>
              <a:t>†| Head of Gryffindor</a:t>
            </a:r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CEDE4-5305-3349-988D-98AA4ABF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81038"/>
            <a:ext cx="7004254" cy="297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35B4B-E097-0F49-838D-1B3322934484}"/>
              </a:ext>
            </a:extLst>
          </p:cNvPr>
          <p:cNvSpPr txBox="1"/>
          <p:nvPr/>
        </p:nvSpPr>
        <p:spPr>
          <a:xfrm>
            <a:off x="5562600" y="590550"/>
            <a:ext cx="1716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How did this happen?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What do we do?</a:t>
            </a:r>
          </a:p>
        </p:txBody>
      </p:sp>
    </p:spTree>
    <p:extLst>
      <p:ext uri="{BB962C8B-B14F-4D97-AF65-F5344CB8AC3E}">
        <p14:creationId xmlns:p14="http://schemas.microsoft.com/office/powerpoint/2010/main" val="640465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00696D-CFD8-0448-925A-AE7BFA35D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4" y="514350"/>
            <a:ext cx="8913475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Some of the issues are character encoding/set issues: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“In computing, data storage, and data transmission, character encoding is used to represent a repertoire of characters by some kind of encoding system that assigns a number to each character for digital representation.”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“A character set is a collection of characters that might be used by multiple languages.” 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 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will be a common issue when dealing with string data that you import to build your database.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is especially true if the data comes from “data scraping”. 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“Data scraping is a technique in which a computer program extracts data from human-readable output coming from another program.”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3"/>
              </a:rPr>
              <a:t>https://en.wikipedia.org/wiki/Data_scraping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There are several types of scraping: screen scraping, web scraping, ... ...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That is what happened here. The data comes from web scraping a wiki page.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0034C-A9D2-9E40-ABCE-07BAAB0F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7" y="3943350"/>
            <a:ext cx="8382000" cy="7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88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482C2-3A93-354C-9656-943A8BBF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Encodings/Character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F6C57-EA52-B947-8B55-4CCFFB35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80392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176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Set Usage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B5A65-C87B-434C-AD9F-AB67CAEE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4350"/>
            <a:ext cx="7551879" cy="3757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E5F41-5C19-C744-82B0-D9FCD079AF09}"/>
              </a:ext>
            </a:extLst>
          </p:cNvPr>
          <p:cNvSpPr/>
          <p:nvPr/>
        </p:nvSpPr>
        <p:spPr>
          <a:xfrm>
            <a:off x="609600" y="4304916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https://www.w3.org/International/questions/</a:t>
            </a:r>
            <a:r>
              <a:rPr lang="en-US" dirty="0" err="1"/>
              <a:t>qa</a:t>
            </a:r>
            <a:r>
              <a:rPr lang="en-US" dirty="0"/>
              <a:t>-who-uses-</a:t>
            </a:r>
            <a:r>
              <a:rPr lang="en-US" dirty="0" err="1"/>
              <a:t>unicode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844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77A99C-297B-884F-AB1B-4A2DCD8D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915400" cy="4114800"/>
          </a:xfrm>
        </p:spPr>
        <p:txBody>
          <a:bodyPr/>
          <a:lstStyle/>
          <a:p>
            <a:r>
              <a:rPr lang="en-US" sz="1800" dirty="0"/>
              <a:t>Consider </a:t>
            </a:r>
            <a:r>
              <a:rPr lang="en-US" sz="1800" b="1" dirty="0"/>
              <a:t>Job</a:t>
            </a:r>
            <a:r>
              <a:rPr lang="en-US" sz="1800" dirty="0"/>
              <a:t> column entry: “</a:t>
            </a:r>
            <a:r>
              <a:rPr lang="en-US" sz="1800" dirty="0" err="1"/>
              <a:t>Professor†of†Transfiguration</a:t>
            </a:r>
            <a:r>
              <a:rPr lang="en-US" sz="1800" dirty="0"/>
              <a:t>†| Head of Gryffindor”</a:t>
            </a:r>
          </a:p>
          <a:p>
            <a:r>
              <a:rPr lang="en-US" sz="1800" dirty="0"/>
              <a:t>There are two odd characters: “†” and “|”</a:t>
            </a:r>
          </a:p>
          <a:p>
            <a:r>
              <a:rPr lang="en-US" sz="1800" dirty="0"/>
              <a:t>How should I correct/interpret the strings? My interpretation is:</a:t>
            </a:r>
          </a:p>
          <a:p>
            <a:pPr lvl="1"/>
            <a:r>
              <a:rPr lang="en-US" sz="1600" dirty="0"/>
              <a:t>Replace “†” with “ “.</a:t>
            </a:r>
          </a:p>
          <a:p>
            <a:pPr lvl="1"/>
            <a:r>
              <a:rPr lang="en-US" sz="1600" dirty="0"/>
              <a:t>The “|” means that the person has two jobs:</a:t>
            </a:r>
          </a:p>
          <a:p>
            <a:pPr lvl="2"/>
            <a:r>
              <a:rPr lang="en-US" sz="1400" dirty="0"/>
              <a:t>Professor of Transfiguration</a:t>
            </a:r>
          </a:p>
          <a:p>
            <a:pPr lvl="2"/>
            <a:r>
              <a:rPr lang="en-US" sz="1400" dirty="0"/>
              <a:t>Head of Gryffindor</a:t>
            </a:r>
          </a:p>
          <a:p>
            <a:pPr lvl="1"/>
            <a:r>
              <a:rPr lang="en-US" sz="1600" dirty="0"/>
              <a:t>The </a:t>
            </a:r>
            <a:r>
              <a:rPr lang="en-US" sz="1600" b="1" dirty="0"/>
              <a:t>Job</a:t>
            </a:r>
            <a:r>
              <a:rPr lang="en-US" sz="1600" dirty="0"/>
              <a:t> column is a </a:t>
            </a:r>
            <a:r>
              <a:rPr lang="en-US" sz="1600" b="1" dirty="0"/>
              <a:t>multivalued</a:t>
            </a:r>
            <a:r>
              <a:rPr lang="en-US" sz="1600" dirty="0"/>
              <a:t> attribute.</a:t>
            </a:r>
          </a:p>
          <a:p>
            <a:pPr lvl="1"/>
            <a:r>
              <a:rPr lang="en-US" sz="1600" dirty="0"/>
              <a:t>The character “|” indicates that a text string is one string containing multiple values for an attribute.</a:t>
            </a:r>
          </a:p>
          <a:p>
            <a:r>
              <a:rPr lang="en-US" sz="1800" dirty="0"/>
              <a:t>Can I always replace non-|, odd characters with “  “?</a:t>
            </a:r>
          </a:p>
          <a:p>
            <a:pPr lvl="1"/>
            <a:r>
              <a:rPr lang="en-US" sz="1600" dirty="0"/>
              <a:t>‘</a:t>
            </a:r>
            <a:r>
              <a:rPr lang="el-GR" sz="1600" dirty="0"/>
              <a:t>9Ω" </a:t>
            </a:r>
            <a:r>
              <a:rPr lang="en-US" sz="1600" dirty="0"/>
              <a:t>Fir dragon heartstring’ and ‘9º" Chestnut dragon heartstring’ would wind up having an extra space. I want 9”, not 9 “.</a:t>
            </a:r>
          </a:p>
          <a:p>
            <a:pPr lvl="1"/>
            <a:r>
              <a:rPr lang="en-US" sz="1600" dirty="0"/>
              <a:t>The cleanup is getting complicated.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BDE0C-C02A-0946-80AB-29E10E2D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... ...</a:t>
            </a:r>
          </a:p>
        </p:txBody>
      </p:sp>
    </p:spTree>
    <p:extLst>
      <p:ext uri="{BB962C8B-B14F-4D97-AF65-F5344CB8AC3E}">
        <p14:creationId xmlns:p14="http://schemas.microsoft.com/office/powerpoint/2010/main" val="232682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strike="sngStrike" dirty="0">
                <a:solidFill>
                  <a:srgbClr val="FF0000"/>
                </a:solidFill>
              </a:rPr>
              <a:t>select: </a:t>
            </a:r>
            <a:r>
              <a:rPr kumimoji="0" lang="en-US" altLang="en-US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</a:t>
            </a:r>
            <a:endParaRPr lang="en-US" altLang="en-US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trike="sngStrike" dirty="0">
                <a:solidFill>
                  <a:srgbClr val="FF0000"/>
                </a:solidFill>
              </a:rPr>
              <a:t>project: </a:t>
            </a:r>
            <a:r>
              <a:rPr lang="en-US" altLang="en-US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</a:t>
            </a:r>
            <a:endParaRPr lang="en-US" altLang="en-US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intersect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6FA84-7DDB-FC40-A7CF-A8A1FE08465E}"/>
              </a:ext>
            </a:extLst>
          </p:cNvPr>
          <p:cNvSpPr txBox="1"/>
          <p:nvPr/>
        </p:nvSpPr>
        <p:spPr>
          <a:xfrm>
            <a:off x="3276600" y="1657350"/>
            <a:ext cx="106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Last Lecture</a:t>
            </a:r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1CDF9-3459-0A44-8161-3A642F7DC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 this dataset, I can use a set of rules for data clean up:</a:t>
            </a:r>
          </a:p>
          <a:p>
            <a:pPr lvl="1"/>
            <a:r>
              <a:rPr lang="en-US" sz="1600" dirty="0"/>
              <a:t>Two characters separated by † maps to two characters separated by “ “ (space).</a:t>
            </a:r>
          </a:p>
          <a:p>
            <a:pPr lvl="1"/>
            <a:r>
              <a:rPr lang="en-US" sz="1600" dirty="0"/>
              <a:t>A number and “ separated by an odd character maps the the number and “</a:t>
            </a:r>
          </a:p>
          <a:p>
            <a:pPr lvl="1"/>
            <a:r>
              <a:rPr lang="en-US" sz="1600" dirty="0"/>
              <a:t>Strings of the form s1 | s2 | s3 maps to [s1, s2, s3]</a:t>
            </a:r>
          </a:p>
          <a:p>
            <a:pPr lvl="1"/>
            <a:r>
              <a:rPr lang="en-US" sz="1600" dirty="0"/>
              <a:t>etc.</a:t>
            </a:r>
          </a:p>
          <a:p>
            <a:r>
              <a:rPr lang="en-US" sz="1800" dirty="0"/>
              <a:t>Well, I could write a custom function for each rule,</a:t>
            </a:r>
          </a:p>
          <a:p>
            <a:pPr lvl="1"/>
            <a:r>
              <a:rPr lang="en-US" sz="1600" dirty="0"/>
              <a:t>But what happens when I find I need other rules.</a:t>
            </a:r>
          </a:p>
          <a:p>
            <a:pPr lvl="1"/>
            <a:r>
              <a:rPr lang="en-US" sz="1600" dirty="0"/>
              <a:t>It would be nice if there were some kind of tools that helps.</a:t>
            </a:r>
          </a:p>
          <a:p>
            <a:r>
              <a:rPr lang="en-US" sz="1800" dirty="0"/>
              <a:t>A </a:t>
            </a:r>
            <a:r>
              <a:rPr lang="en-US" sz="1800" b="1" dirty="0"/>
              <a:t>regular expression </a:t>
            </a:r>
            <a:r>
              <a:rPr lang="en-US" sz="1800" dirty="0"/>
              <a:t>is a sequence of characters that define a search pattern. Usually, such patterns are used by string-searching algorithms for "find" or "find and replace" operations on strings, or for input validation. It is a technique developed in theoretical computer science and formal language theory.</a:t>
            </a:r>
            <a:br>
              <a:rPr lang="en-US" sz="1800" dirty="0"/>
            </a:br>
            <a:r>
              <a:rPr lang="en-US" sz="1800" dirty="0"/>
              <a:t>(https://</a:t>
            </a:r>
            <a:r>
              <a:rPr lang="en-US" sz="1800" dirty="0" err="1"/>
              <a:t>en.wikipedia.org</a:t>
            </a:r>
            <a:r>
              <a:rPr lang="en-US" sz="1800" dirty="0"/>
              <a:t>/wiki/</a:t>
            </a:r>
            <a:r>
              <a:rPr lang="en-US" sz="1800" dirty="0" err="1"/>
              <a:t>Regular_expression</a:t>
            </a:r>
            <a:r>
              <a:rPr lang="en-US" sz="18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7C2AC-C40E-CE4C-BCEF-A815956D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Cleanup is Rule-Based</a:t>
            </a:r>
          </a:p>
        </p:txBody>
      </p:sp>
    </p:spTree>
    <p:extLst>
      <p:ext uri="{BB962C8B-B14F-4D97-AF65-F5344CB8AC3E}">
        <p14:creationId xmlns:p14="http://schemas.microsoft.com/office/powerpoint/2010/main" val="29122707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3DE15-E902-8E4D-9729-5E8452AE8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How about strings of the form s1 | s2 | s3 maps to [s1, s2, s3].</a:t>
            </a:r>
            <a:br>
              <a:rPr lang="en-US" sz="1800" dirty="0"/>
            </a:br>
            <a:r>
              <a:rPr lang="en-US" sz="1800" dirty="0"/>
              <a:t>Is this cool?</a:t>
            </a:r>
          </a:p>
          <a:p>
            <a:r>
              <a:rPr lang="en-US" sz="1800" dirty="0"/>
              <a:t>All the data entity sets we have seen have had simple types/value attributes.</a:t>
            </a:r>
            <a:br>
              <a:rPr lang="en-US" sz="1800" dirty="0"/>
            </a:br>
            <a:r>
              <a:rPr lang="en-US" sz="1800" b="1" dirty="0"/>
              <a:t>Depends on the database model, e.g. relational, document, ...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23189-D100-D349-8D34-4EB5616C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Multivalued Attributes</a:t>
            </a:r>
          </a:p>
        </p:txBody>
      </p:sp>
      <p:pic>
        <p:nvPicPr>
          <p:cNvPr id="4" name="Picture 37" descr="1">
            <a:extLst>
              <a:ext uri="{FF2B5EF4-FFF2-40B4-BE49-F238E27FC236}">
                <a16:creationId xmlns:a16="http://schemas.microsoft.com/office/drawing/2014/main" id="{D637CD05-15B5-0A4C-8445-0DD42A7E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316604" y="1956566"/>
            <a:ext cx="3943732" cy="26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2463-112C-9645-B0C5-9A283AFF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52" y="1797050"/>
            <a:ext cx="3749231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445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5C6526-CC4A-AB4F-89BC-AAFADCC9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943350"/>
            <a:ext cx="88392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Database and data science classes </a:t>
            </a:r>
            <a:r>
              <a:rPr lang="en-US" sz="1800" b="1" dirty="0"/>
              <a:t>love to teach the fun stuff</a:t>
            </a:r>
            <a:br>
              <a:rPr lang="en-US" sz="1800" b="1" dirty="0"/>
            </a:br>
            <a:r>
              <a:rPr lang="en-US" sz="1800" dirty="0"/>
              <a:t>queries, data modeling, machine learning,  spooky math, algorithms, ... ...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911E0-A878-B742-9180-10B8346D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33350"/>
            <a:ext cx="5110748" cy="34138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144824-695F-124A-B01B-4BA8458F5D8B}"/>
              </a:ext>
            </a:extLst>
          </p:cNvPr>
          <p:cNvSpPr/>
          <p:nvPr/>
        </p:nvSpPr>
        <p:spPr>
          <a:xfrm>
            <a:off x="4343400" y="3165955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blog.amplitude.com</a:t>
            </a:r>
            <a:r>
              <a:rPr lang="en-US" sz="1600" dirty="0">
                <a:solidFill>
                  <a:schemeClr val="bg1"/>
                </a:solidFill>
              </a:rPr>
              <a:t>/big-data-cleanup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23CC9-BB12-9C4D-AA8A-31B26427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471215"/>
            <a:ext cx="332717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08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66A9D-EE68-A445-A356-3D3ADC8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3728266" cy="3547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94F9B-F409-504E-BC8F-A162C9C3816D}"/>
              </a:ext>
            </a:extLst>
          </p:cNvPr>
          <p:cNvSpPr txBox="1"/>
          <p:nvPr/>
        </p:nvSpPr>
        <p:spPr>
          <a:xfrm>
            <a:off x="1941406" y="558387"/>
            <a:ext cx="128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Recommended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Syllabus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652E1F-620C-134A-9FCA-30A65AC3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21" y="57150"/>
            <a:ext cx="5110748" cy="341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7ECB8-17ED-954D-A417-864BAD5CA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19" y="2136953"/>
            <a:ext cx="2387162" cy="2492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392A6F-43E3-494C-91C7-3E3E9EA7AE6B}"/>
              </a:ext>
            </a:extLst>
          </p:cNvPr>
          <p:cNvCxnSpPr/>
          <p:nvPr/>
        </p:nvCxnSpPr>
        <p:spPr>
          <a:xfrm>
            <a:off x="609600" y="3470970"/>
            <a:ext cx="2209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0392FD-D792-3440-BAAD-BDCAB7E77445}"/>
              </a:ext>
            </a:extLst>
          </p:cNvPr>
          <p:cNvSpPr txBox="1"/>
          <p:nvPr/>
        </p:nvSpPr>
        <p:spPr>
          <a:xfrm>
            <a:off x="5867400" y="3537929"/>
            <a:ext cx="272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 place more emphasis on data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cleansing and refactoring than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other sections of W4111.</a:t>
            </a:r>
          </a:p>
        </p:txBody>
      </p:sp>
    </p:spTree>
    <p:extLst>
      <p:ext uri="{BB962C8B-B14F-4D97-AF65-F5344CB8AC3E}">
        <p14:creationId xmlns:p14="http://schemas.microsoft.com/office/powerpoint/2010/main" val="2712024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20164594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20B58-78B3-9A4B-9242-792CC186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What are these regular expressions </a:t>
            </a:r>
            <a:r>
              <a:rPr lang="en-US" sz="1600" dirty="0" err="1"/>
              <a:t>whereout</a:t>
            </a:r>
            <a:r>
              <a:rPr lang="en-US" sz="1600" dirty="0"/>
              <a:t> you speak?</a:t>
            </a:r>
          </a:p>
          <a:p>
            <a:r>
              <a:rPr lang="en-US" sz="1600" dirty="0"/>
              <a:t>Many environments come with regular expressions functions for searching and transforming strings.</a:t>
            </a:r>
          </a:p>
          <a:p>
            <a:pPr lvl="1"/>
            <a:r>
              <a:rPr lang="en-US" sz="1400" dirty="0"/>
              <a:t>Python: Lib/</a:t>
            </a:r>
            <a:r>
              <a:rPr lang="en-US" sz="1400" dirty="0" err="1"/>
              <a:t>re.py</a:t>
            </a:r>
            <a:r>
              <a:rPr lang="en-US" sz="1400" dirty="0"/>
              <a:t> (</a:t>
            </a:r>
            <a:r>
              <a:rPr lang="en-US" sz="1400" dirty="0">
                <a:hlinkClick r:id="rId2"/>
              </a:rPr>
              <a:t>https://docs.python.org/3/library/re.html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Java: </a:t>
            </a:r>
            <a:r>
              <a:rPr lang="en-US" sz="1400" dirty="0" err="1"/>
              <a:t>java.util.regex</a:t>
            </a:r>
            <a:r>
              <a:rPr lang="en-US" sz="1400" dirty="0"/>
              <a:t> (</a:t>
            </a:r>
            <a:r>
              <a:rPr lang="en-US" sz="1400" dirty="0">
                <a:hlinkClick r:id="rId3"/>
              </a:rPr>
              <a:t>https://www.w3schools.com/java/java_regex.asp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"SNOBOL ("</a:t>
            </a:r>
            <a:r>
              <a:rPr lang="en-US" sz="1400" dirty="0" err="1"/>
              <a:t>StriNg</a:t>
            </a:r>
            <a:r>
              <a:rPr lang="en-US" sz="1400" dirty="0"/>
              <a:t> Oriented and </a:t>
            </a:r>
            <a:r>
              <a:rPr lang="en-US" sz="1400" dirty="0" err="1"/>
              <a:t>symBOlic</a:t>
            </a:r>
            <a:r>
              <a:rPr lang="en-US" sz="1400" dirty="0"/>
              <a:t> Language") is a series of programming languages ... ... having patterns as a first-class data type.”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4"/>
              </a:rPr>
              <a:t>https://en.wikipedia.org/wiki/SNOBOL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Most SQL databases have some from of regular</a:t>
            </a:r>
            <a:br>
              <a:rPr lang="en-US" sz="1400" dirty="0"/>
            </a:br>
            <a:r>
              <a:rPr lang="en-US" sz="1400" dirty="0"/>
              <a:t>expression library, but the libraries differ from</a:t>
            </a:r>
            <a:br>
              <a:rPr lang="en-US" sz="1400" dirty="0"/>
            </a:br>
            <a:r>
              <a:rPr lang="en-US" sz="1400" dirty="0"/>
              <a:t>product to product.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4DC0DC-77EA-AD47-B00A-C7F85AC6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Before We Leave ... 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43302-288B-2244-BCC2-D38C605FD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897879"/>
            <a:ext cx="3949521" cy="1939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99AF2-A688-1B47-B24F-070F5BDDD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225" y="3877726"/>
            <a:ext cx="3839604" cy="79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F1CB8-DDAE-8F4F-81EA-1832909C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58" y="3296723"/>
            <a:ext cx="1346539" cy="1352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58C60A-654D-AF4B-BFB8-D56DC1E8F4BE}"/>
              </a:ext>
            </a:extLst>
          </p:cNvPr>
          <p:cNvSpPr txBox="1"/>
          <p:nvPr/>
        </p:nvSpPr>
        <p:spPr>
          <a:xfrm>
            <a:off x="2395454" y="3092698"/>
            <a:ext cx="2405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was FYI.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a core part of W4111.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will play with it a little.</a:t>
            </a:r>
          </a:p>
        </p:txBody>
      </p:sp>
    </p:spTree>
    <p:extLst>
      <p:ext uri="{BB962C8B-B14F-4D97-AF65-F5344CB8AC3E}">
        <p14:creationId xmlns:p14="http://schemas.microsoft.com/office/powerpoint/2010/main" val="14288992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Today’s Task #1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did the set up and provided the tools,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did not do the task.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will cover in a recitation.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2: ER, Relational, SQL (II) 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6804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Harry Potter Character Information Application (Reminder)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574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31700567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416443-5BDF-3C48-803A-59179B7A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028950"/>
            <a:ext cx="8839200" cy="1600200"/>
          </a:xfrm>
        </p:spPr>
        <p:txBody>
          <a:bodyPr/>
          <a:lstStyle/>
          <a:p>
            <a:r>
              <a:rPr lang="en-US" sz="1400" dirty="0"/>
              <a:t>I downloaded the Harry Potter character set CSV file.</a:t>
            </a:r>
          </a:p>
          <a:p>
            <a:r>
              <a:rPr lang="en-US" sz="1400" dirty="0"/>
              <a:t>I had two cleanup problems.</a:t>
            </a:r>
          </a:p>
          <a:p>
            <a:pPr lvl="1"/>
            <a:r>
              <a:rPr lang="en-US" sz="1200" dirty="0"/>
              <a:t>The file contains some weird characters in strings, e.g. “</a:t>
            </a:r>
            <a:r>
              <a:rPr lang="el-GR" sz="1200" dirty="0"/>
              <a:t>9Ω" </a:t>
            </a:r>
            <a:r>
              <a:rPr lang="en-US" sz="1200" dirty="0"/>
              <a:t>Fir dragon heartstring</a:t>
            </a:r>
          </a:p>
          <a:p>
            <a:pPr lvl="1"/>
            <a:r>
              <a:rPr lang="en-US" sz="1200" dirty="0"/>
              <a:t>There is a one-to-many relationship in columns marked with delimiters, e.g.</a:t>
            </a:r>
            <a:br>
              <a:rPr lang="en-US" sz="1200" dirty="0"/>
            </a:br>
            <a:r>
              <a:rPr lang="en-US" sz="1200" dirty="0" err="1"/>
              <a:t>Professor†of†Transfiguration</a:t>
            </a:r>
            <a:r>
              <a:rPr lang="en-US" sz="1200" dirty="0"/>
              <a:t>†| Head of Gryffindor</a:t>
            </a:r>
          </a:p>
          <a:p>
            <a:r>
              <a:rPr lang="en-US" sz="1400" dirty="0"/>
              <a:t>I wrote a little Extract-Transform-Load (ETL) process.</a:t>
            </a:r>
            <a:br>
              <a:rPr lang="en-US" sz="1400" dirty="0"/>
            </a:br>
            <a:r>
              <a:rPr lang="en-US" sz="1400" dirty="0"/>
              <a:t>We will cover ETL in Module IV in the final part of the semester.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523AFF-94A7-D143-BAF8-41660C67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79B9-0CF4-B24D-B25E-67FFD19683C2}"/>
              </a:ext>
            </a:extLst>
          </p:cNvPr>
          <p:cNvSpPr txBox="1"/>
          <p:nvPr/>
        </p:nvSpPr>
        <p:spPr>
          <a:xfrm>
            <a:off x="6427833" y="3840804"/>
            <a:ext cx="241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next steps are to clean</a:t>
            </a:r>
            <a:br>
              <a:rPr lang="en-US" sz="1600" dirty="0"/>
            </a:br>
            <a:r>
              <a:rPr lang="en-US" sz="1600" dirty="0"/>
              <a:t>up the data in the RDB.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E4741-4262-824D-8F67-0FC2CF26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09891"/>
            <a:ext cx="6096000" cy="25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4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highlight composition before completing coverage of the operations?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next core relational operator most people consider is JOIN.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18569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47" y="786988"/>
            <a:ext cx="3349515" cy="39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fundamental definition: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dirty="0"/>
              <a:t>σ </a:t>
            </a:r>
            <a:r>
              <a:rPr lang="en-US" sz="1600" baseline="-25000" dirty="0" err="1"/>
              <a:t>instructor.ID</a:t>
            </a:r>
            <a:r>
              <a:rPr lang="en-US" sz="1600" baseline="-25000" dirty="0"/>
              <a:t>=</a:t>
            </a:r>
            <a:r>
              <a:rPr lang="en-US" sz="1600" baseline="-25000" dirty="0" err="1"/>
              <a:t>teaches.ID</a:t>
            </a:r>
            <a:r>
              <a:rPr lang="en-US" sz="1600" dirty="0"/>
              <a:t> (instructor ⨯ teaches) = instructor ⨝ teaches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σ </a:t>
            </a:r>
            <a:r>
              <a:rPr lang="en-US" baseline="-25000" dirty="0" err="1"/>
              <a:t>instructor.ID</a:t>
            </a:r>
            <a:r>
              <a:rPr lang="en-US" baseline="-25000" dirty="0"/>
              <a:t>=</a:t>
            </a:r>
            <a:r>
              <a:rPr lang="en-US" baseline="-25000" dirty="0" err="1"/>
              <a:t>teaches.ID</a:t>
            </a:r>
            <a:r>
              <a:rPr lang="en-US" dirty="0"/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instructor ⨝</a:t>
            </a:r>
            <a:r>
              <a:rPr lang="en-US" baseline="-25000" dirty="0"/>
              <a:t> </a:t>
            </a:r>
            <a:r>
              <a:rPr lang="en-US" baseline="-25000" dirty="0" err="1"/>
              <a:t>instructor.ID</a:t>
            </a:r>
            <a:r>
              <a:rPr lang="en-US" baseline="-25000" dirty="0"/>
              <a:t>&gt;</a:t>
            </a:r>
            <a:r>
              <a:rPr lang="en-US" baseline="-25000" dirty="0" err="1"/>
              <a:t>teaches.ID</a:t>
            </a:r>
            <a:r>
              <a:rPr lang="en-US" dirty="0"/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3D5BBA-1321-174B-A811-371816252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  <a:p>
            <a:pPr lvl="1"/>
            <a:r>
              <a:rPr lang="en-US" dirty="0"/>
              <a:t>T = (</a:t>
            </a:r>
            <a:r>
              <a:rPr lang="en-US" dirty="0" err="1"/>
              <a:t>a,b,c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 = (</a:t>
            </a:r>
            <a:r>
              <a:rPr lang="en-US" dirty="0" err="1"/>
              <a:t>a,b,d</a:t>
            </a:r>
            <a:r>
              <a:rPr lang="en-US" dirty="0"/>
              <a:t>)</a:t>
            </a:r>
          </a:p>
          <a:p>
            <a:r>
              <a:rPr lang="en-US" dirty="0"/>
              <a:t>Natural Join</a:t>
            </a:r>
          </a:p>
          <a:p>
            <a:pPr lvl="1"/>
            <a:r>
              <a:rPr lang="en-US" dirty="0" err="1"/>
              <a:t>T.a</a:t>
            </a:r>
            <a:r>
              <a:rPr lang="en-US" dirty="0"/>
              <a:t>=</a:t>
            </a:r>
            <a:r>
              <a:rPr lang="en-US" dirty="0" err="1"/>
              <a:t>S.a</a:t>
            </a:r>
            <a:endParaRPr lang="en-US" dirty="0"/>
          </a:p>
          <a:p>
            <a:pPr lvl="1"/>
            <a:r>
              <a:rPr lang="en-US" dirty="0" err="1"/>
              <a:t>T.b</a:t>
            </a:r>
            <a:r>
              <a:rPr lang="en-US" dirty="0"/>
              <a:t>=</a:t>
            </a:r>
            <a:r>
              <a:rPr lang="en-US" dirty="0" err="1"/>
              <a:t>S.b</a:t>
            </a:r>
            <a:endParaRPr lang="en-US" dirty="0"/>
          </a:p>
          <a:p>
            <a:r>
              <a:rPr lang="en-US" dirty="0" err="1"/>
              <a:t>Equi</a:t>
            </a:r>
            <a:r>
              <a:rPr lang="en-US" dirty="0"/>
              <a:t>-Join</a:t>
            </a:r>
          </a:p>
          <a:p>
            <a:pPr lvl="1"/>
            <a:r>
              <a:rPr lang="en-US" dirty="0" err="1"/>
              <a:t>T.a</a:t>
            </a:r>
            <a:r>
              <a:rPr lang="en-US" dirty="0"/>
              <a:t>=</a:t>
            </a:r>
            <a:r>
              <a:rPr lang="en-US" dirty="0" err="1"/>
              <a:t>S.a</a:t>
            </a:r>
            <a:endParaRPr lang="en-US" dirty="0"/>
          </a:p>
          <a:p>
            <a:r>
              <a:rPr lang="en-US" dirty="0"/>
              <a:t>Theta-Join</a:t>
            </a:r>
          </a:p>
          <a:p>
            <a:pPr lvl="1"/>
            <a:r>
              <a:rPr lang="en-US" dirty="0" err="1"/>
              <a:t>T.a</a:t>
            </a:r>
            <a:r>
              <a:rPr lang="en-US" dirty="0"/>
              <a:t>&gt;</a:t>
            </a:r>
            <a:r>
              <a:rPr lang="en-US" dirty="0" err="1"/>
              <a:t>S.a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B9C19C-997B-E649-88D2-651A2D20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JOIN</a:t>
            </a:r>
          </a:p>
        </p:txBody>
      </p:sp>
    </p:spTree>
    <p:extLst>
      <p:ext uri="{BB962C8B-B14F-4D97-AF65-F5344CB8AC3E}">
        <p14:creationId xmlns:p14="http://schemas.microsoft.com/office/powerpoint/2010/main" val="36433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3: ER, Relational, SQL (III)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E1CD98-D0D8-2640-A44B-9DB439B86A65}"/>
              </a:ext>
            </a:extLst>
          </p:cNvPr>
          <p:cNvSpPr/>
          <p:nvPr/>
        </p:nvSpPr>
        <p:spPr>
          <a:xfrm>
            <a:off x="74615" y="3356555"/>
            <a:ext cx="8915398" cy="129417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276795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577650" cy="636317"/>
          </a:xfrm>
        </p:spPr>
        <p:txBody>
          <a:bodyPr/>
          <a:lstStyle/>
          <a:p>
            <a:r>
              <a:rPr lang="en-US" altLang="en-US" dirty="0"/>
              <a:t>The</a:t>
            </a:r>
            <a:r>
              <a:rPr lang="en-US" altLang="en-US" dirty="0">
                <a:sym typeface="Symbol" panose="05050102010706020507" pitchFamily="18" charset="2"/>
              </a:rPr>
              <a:t>  table corresponding to:</a:t>
            </a:r>
          </a:p>
          <a:p>
            <a:pPr>
              <a:buNone/>
            </a:pP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  <a:r>
              <a:rPr lang="en-US" altLang="en-US" dirty="0"/>
              <a:t> </a:t>
            </a:r>
          </a:p>
          <a:p>
            <a:pPr>
              <a:buNone/>
            </a:pP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15" y="1528227"/>
            <a:ext cx="4577735" cy="26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1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The preloaded dataset on the </a:t>
            </a:r>
            <a:r>
              <a:rPr lang="en-US" dirty="0" err="1">
                <a:solidFill>
                  <a:srgbClr val="FF0000"/>
                </a:solidFill>
              </a:rPr>
              <a:t>RelaX</a:t>
            </a:r>
            <a:r>
              <a:rPr lang="en-US" dirty="0">
                <a:solidFill>
                  <a:srgbClr val="FF0000"/>
                </a:solidFill>
              </a:rPr>
              <a:t> calculator is different from the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62393" cy="2401109"/>
          </a:xfrm>
        </p:spPr>
        <p:txBody>
          <a:bodyPr/>
          <a:lstStyle/>
          <a:p>
            <a:r>
              <a:rPr lang="en-US" altLang="en-US" dirty="0"/>
              <a:t>The results of relational-algebra expressions do not have a name that we can use to refer to them.  The  rename operator,  </a:t>
            </a:r>
            <a:r>
              <a:rPr lang="en-US" altLang="en-US" i="1" dirty="0">
                <a:sym typeface="Symbol" panose="05050102010706020507" pitchFamily="18" charset="2"/>
              </a:rPr>
              <a:t> ,</a:t>
            </a:r>
            <a:r>
              <a:rPr lang="en-US" altLang="en-US" dirty="0">
                <a:sym typeface="Symbol" panose="05050102010706020507" pitchFamily="18" charset="2"/>
              </a:rPr>
              <a:t>  is provided 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dirty="0"/>
              <a:t>The expression:</a:t>
            </a:r>
          </a:p>
          <a:p>
            <a:pPr>
              <a:buNone/>
            </a:pPr>
            <a:r>
              <a:rPr lang="en-US" altLang="en-US" dirty="0"/>
              <a:t> 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 under the name </a:t>
            </a:r>
            <a:r>
              <a:rPr lang="en-US" altLang="en-US" i="1" dirty="0">
                <a:sym typeface="Symbol" panose="05050102010706020507" pitchFamily="18" charset="2"/>
              </a:rPr>
              <a:t>x</a:t>
            </a:r>
            <a:endParaRPr lang="en-US" altLang="en-US" i="1" dirty="0"/>
          </a:p>
          <a:p>
            <a:r>
              <a:rPr lang="en-US" altLang="en-US" dirty="0"/>
              <a:t>Another form of the rename operation:</a:t>
            </a:r>
          </a:p>
          <a:p>
            <a:pPr>
              <a:buNone/>
            </a:pPr>
            <a:r>
              <a:rPr lang="en-US" altLang="en-US" dirty="0"/>
              <a:t>                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  <a:r>
              <a:rPr lang="en-US" altLang="en-US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F1B9C-445C-B44E-BA2F-CB8D7EE3F6F2}"/>
              </a:ext>
            </a:extLst>
          </p:cNvPr>
          <p:cNvSpPr txBox="1"/>
          <p:nvPr/>
        </p:nvSpPr>
        <p:spPr>
          <a:xfrm>
            <a:off x="533400" y="4019550"/>
            <a:ext cx="752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Assignment and rename can act a little wonky when using the calculator.</a:t>
            </a:r>
          </a:p>
        </p:txBody>
      </p:sp>
    </p:spTree>
    <p:extLst>
      <p:ext uri="{BB962C8B-B14F-4D97-AF65-F5344CB8AC3E}">
        <p14:creationId xmlns:p14="http://schemas.microsoft.com/office/powerpoint/2010/main" val="173910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2556"/>
            <a:ext cx="5762394" cy="349838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 with salary greater than 90,000</a:t>
            </a:r>
          </a:p>
          <a:p>
            <a:r>
              <a:rPr lang="en-US" altLang="en-US" dirty="0"/>
              <a:t>Query 1</a:t>
            </a:r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baseline="-25000" dirty="0">
                <a:sym typeface="Symbol" panose="05050102010706020507" pitchFamily="18" charset="2"/>
              </a:rPr>
              <a:t>90,000</a:t>
            </a:r>
            <a:r>
              <a:rPr lang="en-US" altLang="ja-JP" dirty="0">
                <a:sym typeface="Symbol" panose="05050102010706020507" pitchFamily="18" charset="2"/>
              </a:rPr>
              <a:t> 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Query 2</a:t>
            </a:r>
            <a:endParaRPr lang="en-US" altLang="en-US" dirty="0"/>
          </a:p>
          <a:p>
            <a:pPr>
              <a:buNone/>
            </a:pPr>
            <a:r>
              <a:rPr lang="en-US" altLang="en-US" i="1" dirty="0">
                <a:sym typeface="Symbol" panose="05050102010706020507" pitchFamily="18" charset="2"/>
              </a:rPr>
              <a:t>          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</a:t>
            </a:r>
            <a:r>
              <a:rPr lang="en-US" altLang="ja-JP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1562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3: ER, Relational, SQL (III)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Equivalent Queries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</p:spPr>
            <p:txBody>
              <a:bodyPr/>
              <a:lstStyle/>
              <a:p>
                <a:r>
                  <a:rPr lang="en-US" altLang="en-US" dirty="0"/>
                  <a:t>There is more than one way to write a query in relational algebra. </a:t>
                </a:r>
              </a:p>
              <a:p>
                <a:r>
                  <a:rPr lang="en-US" altLang="en-US" dirty="0"/>
                  <a:t>Example:  Find information about courses taught by instructors in the Physics department</a:t>
                </a:r>
              </a:p>
              <a:p>
                <a:r>
                  <a:rPr lang="en-US" altLang="en-US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teaches)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dirty="0">
                    <a:sym typeface="Symbol" panose="05050102010706020507" pitchFamily="18" charset="2"/>
                  </a:rPr>
                  <a:t>Query 2</a:t>
                </a:r>
                <a:endParaRPr lang="en-US" altLang="en-US" dirty="0"/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(</a:t>
                </a:r>
                <a:r>
                  <a:rPr lang="en-US" altLang="en-US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i="1" baseline="-25000" dirty="0"/>
                  <a:t>instructor.ID = teaches.ID</a:t>
                </a:r>
                <a:r>
                  <a:rPr lang="en-US" baseline="-25000" dirty="0"/>
                  <a:t> </a:t>
                </a:r>
                <a:r>
                  <a:rPr lang="en-US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6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r>
                  <a:rPr lang="en-US" altLang="en-US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90000"/>
                  </a:lnSpc>
                  <a:tabLst>
                    <a:tab pos="1244204" algn="l"/>
                    <a:tab pos="2362200" algn="ctr"/>
                    <a:tab pos="2569369" algn="l"/>
                  </a:tabLst>
                </a:pPr>
                <a:endParaRPr lang="en-US" altLang="en-US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19262" y="854155"/>
                <a:ext cx="5729102" cy="3379517"/>
              </a:xfrm>
              <a:blipFill>
                <a:blip r:embed="rId3"/>
                <a:stretch>
                  <a:fillRect t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74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Some of these are pretty obscure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Division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Anti-Join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Left semi-join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Right semi-join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Most SQL engines do not support them.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You can implement them using combinations of JOIN, SELECT, WHERE, ...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But, I cannot every remember using them in applications I have developed.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Outer JOIN is very useful, but less common. We will cover.</a:t>
            </a:r>
            <a:br>
              <a:rPr lang="en-US" sz="1200" dirty="0"/>
            </a:b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There are also some “patterns” or “terms”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Equijoin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Non-</a:t>
            </a:r>
            <a:r>
              <a:rPr lang="en-US" sz="1200" dirty="0" err="1"/>
              <a:t>equi</a:t>
            </a:r>
            <a:r>
              <a:rPr lang="en-US" sz="1200" dirty="0"/>
              <a:t> 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Natural 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Theta join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...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 may ask you to define these terms on some exams because they may be common</a:t>
            </a:r>
            <a:br>
              <a:rPr lang="en-US" sz="1200" dirty="0"/>
            </a:br>
            <a:r>
              <a:rPr lang="en-US" sz="1200" dirty="0"/>
              <a:t>internships/job interview 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 (II)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trike="sngStrike" dirty="0">
                <a:solidFill>
                  <a:srgbClr val="FF0000"/>
                </a:solidFill>
              </a:rPr>
              <a:t>Overview of The SQL Query Language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SQL Data Definition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Basic Query Structure of SQL Queries</a:t>
            </a:r>
          </a:p>
          <a:p>
            <a:r>
              <a:rPr lang="en-US" altLang="en-US" dirty="0"/>
              <a:t>Additional Basic Operations</a:t>
            </a:r>
          </a:p>
          <a:p>
            <a:r>
              <a:rPr lang="en-US" altLang="en-US" dirty="0"/>
              <a:t>Set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Null Values</a:t>
            </a:r>
          </a:p>
          <a:p>
            <a:r>
              <a:rPr lang="en-US" altLang="en-US" dirty="0"/>
              <a:t>Aggregate Functions</a:t>
            </a:r>
          </a:p>
          <a:p>
            <a:r>
              <a:rPr lang="en-US" altLang="en-US" dirty="0"/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6172200" y="1962150"/>
            <a:ext cx="214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Covered Last Lecture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 flipV="1">
            <a:off x="4876800" y="1200150"/>
            <a:ext cx="1295400" cy="9466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048000" y="2146816"/>
            <a:ext cx="3124200" cy="12013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70A14-C963-C84D-B082-6984F8785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00150"/>
            <a:ext cx="8839200" cy="2057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We have to discuss types/domains before</a:t>
            </a:r>
            <a:br>
              <a:rPr lang="en-US" dirty="0"/>
            </a:br>
            <a:r>
              <a:rPr lang="en-US" dirty="0"/>
              <a:t>talking about some of the other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B510C-9F03-5041-B399-4742657A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Additional Operations</a:t>
            </a:r>
          </a:p>
        </p:txBody>
      </p:sp>
    </p:spTree>
    <p:extLst>
      <p:ext uri="{BB962C8B-B14F-4D97-AF65-F5344CB8AC3E}">
        <p14:creationId xmlns:p14="http://schemas.microsoft.com/office/powerpoint/2010/main" val="3117210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Data Types and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3: ER, Relational, SQL (III)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888043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6210" y="122635"/>
            <a:ext cx="5448300" cy="4143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Built-in Data Types in SQL 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6545"/>
            <a:ext cx="5583788" cy="3646884"/>
          </a:xfrm>
        </p:spPr>
        <p:txBody>
          <a:bodyPr/>
          <a:lstStyle/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date:</a:t>
            </a:r>
            <a:r>
              <a:rPr lang="en-US" altLang="en-US" dirty="0"/>
              <a:t>  Dates, containing a (4 digit) year, month and date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date</a:t>
            </a:r>
            <a:r>
              <a:rPr lang="en-US" altLang="en-US" dirty="0"/>
              <a:t> '2005-7-27'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time:</a:t>
            </a:r>
            <a:r>
              <a:rPr lang="en-US" altLang="en-US" b="1" dirty="0"/>
              <a:t> </a:t>
            </a:r>
            <a:r>
              <a:rPr lang="en-US" altLang="en-US" dirty="0"/>
              <a:t> Time of day, in hours, minutes and seconds.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 time</a:t>
            </a:r>
            <a:r>
              <a:rPr lang="en-US" altLang="en-US" dirty="0"/>
              <a:t> '09:00:30'        </a:t>
            </a:r>
            <a:r>
              <a:rPr lang="en-US" altLang="en-US" b="1" dirty="0"/>
              <a:t> time</a:t>
            </a:r>
            <a:r>
              <a:rPr lang="en-US" altLang="en-US" dirty="0"/>
              <a:t> '09:00:30.75'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timestamp:</a:t>
            </a:r>
            <a:r>
              <a:rPr lang="en-US" altLang="en-US" dirty="0"/>
              <a:t> date plus time of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timestamp</a:t>
            </a:r>
            <a:r>
              <a:rPr lang="en-US" altLang="en-US" dirty="0"/>
              <a:t>  '2005-7-27 09:00:30.75'</a:t>
            </a:r>
          </a:p>
          <a:p>
            <a:pPr>
              <a:tabLst>
                <a:tab pos="938213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interval:</a:t>
            </a:r>
            <a:r>
              <a:rPr lang="en-US" altLang="en-US" dirty="0"/>
              <a:t>  period of time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Example:   interval  '1' day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Subtracting a date/time/timestamp value from another gives an interval value</a:t>
            </a:r>
          </a:p>
          <a:p>
            <a:pPr lvl="1">
              <a:tabLst>
                <a:tab pos="938213" algn="l"/>
              </a:tabLst>
            </a:pPr>
            <a:r>
              <a:rPr lang="en-US" altLang="en-US" dirty="0"/>
              <a:t>Interval values can be added to date/time/timestamp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457B3-5F41-7F4F-A5BA-9844EF82185A}"/>
              </a:ext>
            </a:extLst>
          </p:cNvPr>
          <p:cNvSpPr txBox="1"/>
          <p:nvPr/>
        </p:nvSpPr>
        <p:spPr>
          <a:xfrm>
            <a:off x="502611" y="3714750"/>
            <a:ext cx="698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All implementations of SQL support a common core, but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have proprietary extensions: operators on types, additional types.</a:t>
            </a:r>
          </a:p>
        </p:txBody>
      </p:sp>
    </p:spTree>
    <p:extLst>
      <p:ext uri="{BB962C8B-B14F-4D97-AF65-F5344CB8AC3E}">
        <p14:creationId xmlns:p14="http://schemas.microsoft.com/office/powerpoint/2010/main" val="3754525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Large-Object Types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2"/>
            <a:ext cx="5722445" cy="2901267"/>
          </a:xfrm>
        </p:spPr>
        <p:txBody>
          <a:bodyPr/>
          <a:lstStyle/>
          <a:p>
            <a:r>
              <a:rPr lang="en-US" altLang="en-US" dirty="0"/>
              <a:t>Large objects (photos, videos, CAD files, etc.) are stored as a </a:t>
            </a:r>
            <a:r>
              <a:rPr lang="en-US" altLang="en-US" i="1" dirty="0"/>
              <a:t>large object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blob</a:t>
            </a:r>
            <a:r>
              <a:rPr lang="en-US" altLang="en-US" dirty="0"/>
              <a:t>: binary large object -- object is a large collection of uninterpreted binary data (whose interpretation is left to an application outside of the database system)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clob</a:t>
            </a:r>
            <a:r>
              <a:rPr lang="en-US" altLang="en-US" dirty="0"/>
              <a:t>: character large object -- object is a large collection of character data</a:t>
            </a:r>
          </a:p>
          <a:p>
            <a:r>
              <a:rPr lang="en-US" altLang="en-US" dirty="0"/>
              <a:t>When a query returns a large object, a pointer is returned rather than the large object itself.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54B5-BA96-FE41-9C7A-CCCEE99653F4}"/>
              </a:ext>
            </a:extLst>
          </p:cNvPr>
          <p:cNvSpPr txBox="1"/>
          <p:nvPr/>
        </p:nvSpPr>
        <p:spPr>
          <a:xfrm>
            <a:off x="367483" y="3181350"/>
            <a:ext cx="84090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CLOBs and BLOBs are very uncommon.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Today applications keep documents, images, CAD files, etc. in “block/object storage.”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database contains just the hyperlinks to the files/content.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We will see some examples when we talk about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077064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Pretty good, concise place to find information about MySQL.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90825-0982-6B43-83D4-56D601F1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" y="852015"/>
            <a:ext cx="4247138" cy="123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38599-C0A5-2A4C-AAA3-2DC148FD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507348"/>
            <a:ext cx="3721657" cy="4128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E00E8-71AE-9F46-9D3C-E7427BF7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8" y="2090265"/>
            <a:ext cx="4654604" cy="2373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https://</a:t>
            </a:r>
            <a:r>
              <a:rPr lang="en-US" sz="1400" b="1" dirty="0" err="1">
                <a:solidFill>
                  <a:srgbClr val="FF0000"/>
                </a:solidFill>
              </a:rPr>
              <a:t>dev.mysql.com</a:t>
            </a:r>
            <a:r>
              <a:rPr lang="en-US" sz="1400" b="1" dirty="0">
                <a:solidFill>
                  <a:srgbClr val="FF0000"/>
                </a:solidFill>
              </a:rPr>
              <a:t>/doc/</a:t>
            </a:r>
            <a:r>
              <a:rPr lang="en-US" sz="1400" b="1" dirty="0" err="1">
                <a:solidFill>
                  <a:srgbClr val="FF0000"/>
                </a:solidFill>
              </a:rPr>
              <a:t>refman</a:t>
            </a:r>
            <a:r>
              <a:rPr lang="en-US" sz="1400" b="1" dirty="0">
                <a:solidFill>
                  <a:srgbClr val="FF0000"/>
                </a:solidFill>
              </a:rPr>
              <a:t>/8.0/</a:t>
            </a:r>
            <a:r>
              <a:rPr lang="en-US" sz="1400" b="1" dirty="0" err="1">
                <a:solidFill>
                  <a:srgbClr val="FF0000"/>
                </a:solidFill>
              </a:rPr>
              <a:t>en</a:t>
            </a:r>
            <a:r>
              <a:rPr lang="en-US" sz="1400" b="1" dirty="0">
                <a:solidFill>
                  <a:srgbClr val="FF0000"/>
                </a:solidFill>
              </a:rPr>
              <a:t>/data-</a:t>
            </a:r>
            <a:r>
              <a:rPr lang="en-US" sz="1400" b="1" dirty="0" err="1">
                <a:solidFill>
                  <a:srgbClr val="FF0000"/>
                </a:solidFill>
              </a:rPr>
              <a:t>types.html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6E29FF-A310-594F-90E9-D2092565A1A8}"/>
              </a:ext>
            </a:extLst>
          </p:cNvPr>
          <p:cNvSpPr/>
          <p:nvPr/>
        </p:nvSpPr>
        <p:spPr>
          <a:xfrm>
            <a:off x="3661557" y="1590148"/>
            <a:ext cx="129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These lists are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not complete.</a:t>
            </a:r>
          </a:p>
        </p:txBody>
      </p:sp>
    </p:spTree>
    <p:extLst>
      <p:ext uri="{BB962C8B-B14F-4D97-AF65-F5344CB8AC3E}">
        <p14:creationId xmlns:p14="http://schemas.microsoft.com/office/powerpoint/2010/main" val="298017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 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Relational Model, Relational Algebra (Completion)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Intermediate SQL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</a:rPr>
              <a:t>Intermediate ER Modeling and SQL Realization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70C0"/>
                </a:solidFill>
              </a:rPr>
              <a:t>Class Project/Homework Directions/Discussion</a:t>
            </a:r>
          </a:p>
          <a:p>
            <a:pPr>
              <a:spcBef>
                <a:spcPts val="0"/>
              </a:spcBef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FC6392F-7CE1-9349-A999-4546EC0FF655}"/>
              </a:ext>
            </a:extLst>
          </p:cNvPr>
          <p:cNvSpPr/>
          <p:nvPr/>
        </p:nvSpPr>
        <p:spPr>
          <a:xfrm>
            <a:off x="4876800" y="3181350"/>
            <a:ext cx="609600" cy="1371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F1972-F4BC-B144-B5AB-12F9540CD844}"/>
              </a:ext>
            </a:extLst>
          </p:cNvPr>
          <p:cNvSpPr txBox="1"/>
          <p:nvPr/>
        </p:nvSpPr>
        <p:spPr>
          <a:xfrm>
            <a:off x="5715000" y="3638550"/>
            <a:ext cx="242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 will cover in recitation.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E224-81AF-1E4C-A5FB-E03F84105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Cheat Sheet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16A08-4FCE-5A47-8F6F-2F9D277DDAAE}"/>
              </a:ext>
            </a:extLst>
          </p:cNvPr>
          <p:cNvSpPr/>
          <p:nvPr/>
        </p:nvSpPr>
        <p:spPr>
          <a:xfrm>
            <a:off x="3630753" y="57150"/>
            <a:ext cx="53041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https://websitesetup.org/wp-content/uploads/2020/04/MySQL-Cheat-Sheet-websitesetup.org.pdf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Pretty good, concise place to find information about MySQL.</a:t>
            </a:r>
          </a:p>
          <a:p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19E3-DDBB-DE43-B870-23BF7D4F18F5}"/>
              </a:ext>
            </a:extLst>
          </p:cNvPr>
          <p:cNvSpPr/>
          <p:nvPr/>
        </p:nvSpPr>
        <p:spPr>
          <a:xfrm>
            <a:off x="57653" y="482917"/>
            <a:ext cx="4712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https://</a:t>
            </a:r>
            <a:r>
              <a:rPr lang="en-US" sz="1400" b="1" dirty="0" err="1">
                <a:solidFill>
                  <a:srgbClr val="FF0000"/>
                </a:solidFill>
              </a:rPr>
              <a:t>dev.mysql.com</a:t>
            </a:r>
            <a:r>
              <a:rPr lang="en-US" sz="1400" b="1" dirty="0">
                <a:solidFill>
                  <a:srgbClr val="FF0000"/>
                </a:solidFill>
              </a:rPr>
              <a:t>/doc/</a:t>
            </a:r>
            <a:r>
              <a:rPr lang="en-US" sz="1400" b="1" dirty="0" err="1">
                <a:solidFill>
                  <a:srgbClr val="FF0000"/>
                </a:solidFill>
              </a:rPr>
              <a:t>refman</a:t>
            </a:r>
            <a:r>
              <a:rPr lang="en-US" sz="1400" b="1" dirty="0">
                <a:solidFill>
                  <a:srgbClr val="FF0000"/>
                </a:solidFill>
              </a:rPr>
              <a:t>/8.0/</a:t>
            </a:r>
            <a:r>
              <a:rPr lang="en-US" sz="1400" b="1" dirty="0" err="1">
                <a:solidFill>
                  <a:srgbClr val="FF0000"/>
                </a:solidFill>
              </a:rPr>
              <a:t>en</a:t>
            </a:r>
            <a:r>
              <a:rPr lang="en-US" sz="1400" b="1" dirty="0">
                <a:solidFill>
                  <a:srgbClr val="FF0000"/>
                </a:solidFill>
              </a:rPr>
              <a:t>/data-</a:t>
            </a:r>
            <a:r>
              <a:rPr lang="en-US" sz="1400" b="1" dirty="0" err="1">
                <a:solidFill>
                  <a:srgbClr val="FF0000"/>
                </a:solidFill>
              </a:rPr>
              <a:t>types.html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4444F-1BDD-F243-A537-957787BD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1" y="829292"/>
            <a:ext cx="4347359" cy="2872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2135-D8F3-4C4A-9B77-551E214EE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29" y="558901"/>
            <a:ext cx="4284235" cy="350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F9F4B-39B0-BE46-9BF1-35C25CC6A9B2}"/>
              </a:ext>
            </a:extLst>
          </p:cNvPr>
          <p:cNvSpPr txBox="1"/>
          <p:nvPr/>
        </p:nvSpPr>
        <p:spPr>
          <a:xfrm>
            <a:off x="172570" y="4099744"/>
            <a:ext cx="754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These lists are not complete for the basic groups, and there are some advanced types (JSON, Spatial).</a:t>
            </a:r>
          </a:p>
          <a:p>
            <a:r>
              <a:rPr lang="en-US" sz="1400" dirty="0">
                <a:solidFill>
                  <a:srgbClr val="FF0000"/>
                </a:solidFill>
              </a:rPr>
              <a:t>You learn all of this by practicing, trial and error, etc.</a:t>
            </a:r>
          </a:p>
        </p:txBody>
      </p:sp>
    </p:spTree>
    <p:extLst>
      <p:ext uri="{BB962C8B-B14F-4D97-AF65-F5344CB8AC3E}">
        <p14:creationId xmlns:p14="http://schemas.microsoft.com/office/powerpoint/2010/main" val="4109405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03018"/>
            <a:ext cx="5729102" cy="3486102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includes a string-matching operator for comparisons on character strings.  The operator </a:t>
            </a:r>
            <a:r>
              <a:rPr lang="en-US" altLang="en-US" b="1" dirty="0"/>
              <a:t>like</a:t>
            </a:r>
            <a:r>
              <a:rPr lang="en-US" altLang="en-US" dirty="0"/>
              <a:t> uses patterns that are described using two special characters: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percent ( % ).  The % character matches any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underscore ( _ ).  The _ character matches any character.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Find the names of all instructors whose name includes the substring “</a:t>
            </a:r>
            <a:r>
              <a:rPr lang="en-US" altLang="en-US" dirty="0" err="1"/>
              <a:t>dar</a:t>
            </a:r>
            <a:r>
              <a:rPr lang="en-US" altLang="en-US" dirty="0"/>
              <a:t>”.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b="1" dirty="0"/>
              <a:t>		se</a:t>
            </a:r>
            <a:r>
              <a:rPr lang="en-US" altLang="en-US" dirty="0"/>
              <a:t>le</a:t>
            </a:r>
            <a:r>
              <a:rPr lang="en-US" altLang="en-US" b="1" dirty="0"/>
              <a:t>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</a:t>
            </a:r>
            <a:r>
              <a:rPr lang="en-US" altLang="en-US" b="1" i="1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en-US" dirty="0"/>
              <a:t>%</a:t>
            </a:r>
            <a:r>
              <a:rPr lang="en-US" altLang="en-US" dirty="0" err="1"/>
              <a:t>dar</a:t>
            </a:r>
            <a:r>
              <a:rPr lang="en-US" altLang="en-US" dirty="0"/>
              <a:t>%</a:t>
            </a:r>
            <a:r>
              <a:rPr lang="en-US" altLang="en-US" dirty="0">
                <a:latin typeface="Century Gothic" panose="020B0502020202020204" pitchFamily="34" charset="0"/>
              </a:rPr>
              <a:t>'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Match the string “100%”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like </a:t>
            </a:r>
            <a:r>
              <a:rPr lang="en-US" altLang="en-US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100 \%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r>
              <a:rPr lang="en-US" altLang="ja-JP" dirty="0"/>
              <a:t> </a:t>
            </a:r>
            <a:r>
              <a:rPr lang="en-US" altLang="ja-JP" b="1" dirty="0"/>
              <a:t>escape  </a:t>
            </a:r>
            <a:r>
              <a:rPr lang="en-US" altLang="ja-JP" b="1" dirty="0">
                <a:latin typeface="Century Gothic" panose="020B0502020202020204" pitchFamily="34" charset="0"/>
              </a:rPr>
              <a:t>'</a:t>
            </a:r>
            <a:r>
              <a:rPr lang="en-US" altLang="ja-JP" dirty="0"/>
              <a:t>\</a:t>
            </a:r>
            <a:r>
              <a:rPr lang="en-US" altLang="ja-JP" dirty="0">
                <a:latin typeface="Century Gothic" panose="020B0502020202020204" pitchFamily="34" charset="0"/>
              </a:rPr>
              <a:t>' </a:t>
            </a:r>
            <a:endParaRPr lang="en-US" altLang="ja-JP" dirty="0"/>
          </a:p>
          <a:p>
            <a:pPr>
              <a:buNone/>
              <a:tabLst>
                <a:tab pos="1416844" algn="l"/>
                <a:tab pos="1802606" algn="l"/>
              </a:tabLst>
            </a:pPr>
            <a:r>
              <a:rPr lang="en-US" altLang="en-US" dirty="0"/>
              <a:t>      in that above we use backslash (\) as the escape character.</a:t>
            </a:r>
          </a:p>
          <a:p>
            <a:pPr>
              <a:buNone/>
              <a:tabLst>
                <a:tab pos="1416844" algn="l"/>
                <a:tab pos="180260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5133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String Operations (Cont.)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575962" cy="3284934"/>
          </a:xfrm>
        </p:spPr>
        <p:txBody>
          <a:bodyPr/>
          <a:lstStyle/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Patterns are case sensitive.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Pattern matching examples: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'Intro%' matches any string beginning with “Intro”.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'%Comp%' matches any string containing “Comp” as a substring.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_' matches any string of exactly three characters.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'_ _ _ %' matches any string of at least three characters.</a:t>
            </a:r>
          </a:p>
          <a:p>
            <a:pPr lvl="1">
              <a:buNone/>
              <a:tabLst>
                <a:tab pos="1416844" algn="l"/>
                <a:tab pos="1802606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416844" algn="l"/>
                <a:tab pos="1802606" algn="l"/>
              </a:tabLst>
            </a:pPr>
            <a:r>
              <a:rPr lang="en-US" altLang="en-US" dirty="0"/>
              <a:t>SQL supports a variety of string operations such as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concatenation (using “||”)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converting from upper to lower case (and vice versa)</a:t>
            </a:r>
          </a:p>
          <a:p>
            <a:pPr lvl="1">
              <a:tabLst>
                <a:tab pos="1416844" algn="l"/>
                <a:tab pos="1802606" algn="l"/>
              </a:tabLst>
            </a:pPr>
            <a:r>
              <a:rPr lang="en-US" altLang="en-US" dirty="0"/>
              <a:t>finding string length, extracting substrings, etc.</a:t>
            </a:r>
          </a:p>
        </p:txBody>
      </p:sp>
    </p:spTree>
    <p:extLst>
      <p:ext uri="{BB962C8B-B14F-4D97-AF65-F5344CB8AC3E}">
        <p14:creationId xmlns:p14="http://schemas.microsoft.com/office/powerpoint/2010/main" val="203375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525CA-CA22-3544-BC3E-B267FC3A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98384"/>
            <a:ext cx="2126991" cy="196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8EB2-C3AA-2F44-91E7-67117409B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460534"/>
            <a:ext cx="1990779" cy="2267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93923-E9B2-EC4F-86B5-2CA78640B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90" y="498384"/>
            <a:ext cx="2513907" cy="363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FD21-1866-8A4D-AE81-D7A0DDF16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78" y="498384"/>
            <a:ext cx="2514631" cy="401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BFF8FF-E38F-3344-BE99-8BC1C5911135}"/>
              </a:ext>
            </a:extLst>
          </p:cNvPr>
          <p:cNvSpPr txBox="1"/>
          <p:nvPr/>
        </p:nvSpPr>
        <p:spPr>
          <a:xfrm>
            <a:off x="2362200" y="4142203"/>
            <a:ext cx="3621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Almost all programming languages have similar</a:t>
            </a:r>
            <a:br>
              <a:rPr lang="en-US" sz="1400" dirty="0"/>
            </a:br>
            <a:r>
              <a:rPr lang="en-US" sz="1400" dirty="0"/>
              <a:t>function libraries.</a:t>
            </a:r>
          </a:p>
        </p:txBody>
      </p:sp>
    </p:spTree>
    <p:extLst>
      <p:ext uri="{BB962C8B-B14F-4D97-AF65-F5344CB8AC3E}">
        <p14:creationId xmlns:p14="http://schemas.microsoft.com/office/powerpoint/2010/main" val="4075089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D0A0D0-58A4-0E40-A897-E174B751B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81150"/>
            <a:ext cx="8839200" cy="2057400"/>
          </a:xfrm>
        </p:spPr>
        <p:txBody>
          <a:bodyPr/>
          <a:lstStyle/>
          <a:p>
            <a:r>
              <a:rPr lang="en-US" dirty="0"/>
              <a:t>How do you learn all of these functions?</a:t>
            </a:r>
          </a:p>
          <a:p>
            <a:r>
              <a:rPr lang="en-US" dirty="0"/>
              <a:t>Well, “How do I get to Carnegie Hall?”</a:t>
            </a:r>
          </a:p>
          <a:p>
            <a:r>
              <a:rPr lang="en-US" dirty="0"/>
              <a:t>“Practice.”</a:t>
            </a:r>
          </a:p>
          <a:p>
            <a:endParaRPr lang="en-US" dirty="0"/>
          </a:p>
          <a:p>
            <a:r>
              <a:rPr lang="en-US" dirty="0"/>
              <a:t>Switch to notebook.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FDEE2-34B8-F142-931E-D6B9B0DD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and Functions</a:t>
            </a:r>
          </a:p>
        </p:txBody>
      </p:sp>
    </p:spTree>
    <p:extLst>
      <p:ext uri="{BB962C8B-B14F-4D97-AF65-F5344CB8AC3E}">
        <p14:creationId xmlns:p14="http://schemas.microsoft.com/office/powerpoint/2010/main" val="2843062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9BBFC4-7EF3-CB42-9374-6B7801D43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SQL Data Types:</a:t>
            </a:r>
          </a:p>
          <a:p>
            <a:pPr lvl="1"/>
            <a:r>
              <a:rPr lang="en-US" sz="1600" dirty="0"/>
              <a:t>There is a common, standard core set of data types that all SQL implementations support.</a:t>
            </a:r>
          </a:p>
          <a:p>
            <a:pPr lvl="1"/>
            <a:r>
              <a:rPr lang="en-US" sz="1600" dirty="0"/>
              <a:t>Most SQL implementations have additional types and extensions.</a:t>
            </a:r>
          </a:p>
          <a:p>
            <a:r>
              <a:rPr lang="en-US" sz="1800" dirty="0"/>
              <a:t>Functions on Data Types:</a:t>
            </a:r>
          </a:p>
          <a:p>
            <a:pPr lvl="1"/>
            <a:r>
              <a:rPr lang="en-US" sz="1600" dirty="0"/>
              <a:t>There is a common, standard core set of functions for each data type that all SQL implementations support.</a:t>
            </a:r>
          </a:p>
          <a:p>
            <a:pPr lvl="1"/>
            <a:r>
              <a:rPr lang="en-US" sz="1600" dirty="0"/>
              <a:t>Most SQL implementations have additional functions and extensions.</a:t>
            </a:r>
          </a:p>
          <a:p>
            <a:r>
              <a:rPr lang="en-US" sz="1800" dirty="0"/>
              <a:t>I do not expect you to memorize the types, functions, etc.</a:t>
            </a:r>
            <a:br>
              <a:rPr lang="en-US" sz="1800" dirty="0"/>
            </a:br>
            <a:r>
              <a:rPr lang="en-US" sz="1800" dirty="0"/>
              <a:t>You can look them up, play with them, ... On homework assignments and exams.</a:t>
            </a:r>
          </a:p>
          <a:p>
            <a:r>
              <a:rPr lang="en-US" sz="1800" dirty="0"/>
              <a:t>We saw some interesting additional features that we will cover later in this lecture:</a:t>
            </a:r>
          </a:p>
          <a:p>
            <a:pPr lvl="1"/>
            <a:r>
              <a:rPr lang="en-US" sz="1600" dirty="0"/>
              <a:t>GROUP BY</a:t>
            </a:r>
          </a:p>
          <a:p>
            <a:pPr lvl="1"/>
            <a:r>
              <a:rPr lang="en-US" sz="1600" dirty="0"/>
              <a:t>ORDER BY</a:t>
            </a:r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40845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Order By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3: ER, Relational, SQL (III)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96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Ordering the Display of Tuples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641658" cy="3064288"/>
          </a:xfrm>
        </p:spPr>
        <p:txBody>
          <a:bodyPr/>
          <a:lstStyle/>
          <a:p>
            <a:pPr>
              <a:tabLst>
                <a:tab pos="679847" algn="l"/>
              </a:tabLst>
            </a:pPr>
            <a:r>
              <a:rPr lang="en-US" altLang="en-US" dirty="0"/>
              <a:t>List in alphabetic order the names of all instructors </a:t>
            </a:r>
          </a:p>
          <a:p>
            <a:pPr>
              <a:buNone/>
              <a:tabLst>
                <a:tab pos="679847" algn="l"/>
              </a:tabLst>
            </a:pPr>
            <a:r>
              <a:rPr lang="en-US" altLang="en-US" dirty="0"/>
              <a:t>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  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dirty="0"/>
              <a:t>	</a:t>
            </a:r>
            <a:r>
              <a:rPr lang="en-US" altLang="en-US" b="1" dirty="0"/>
              <a:t>order by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We may specify </a:t>
            </a:r>
            <a:r>
              <a:rPr lang="en-US" altLang="en-US" b="1" dirty="0" err="1">
                <a:solidFill>
                  <a:srgbClr val="002060"/>
                </a:solidFill>
              </a:rPr>
              <a:t>desc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for descending order or </a:t>
            </a:r>
            <a:r>
              <a:rPr lang="en-US" altLang="en-US" b="1" dirty="0" err="1">
                <a:solidFill>
                  <a:srgbClr val="002060"/>
                </a:solidFill>
              </a:rPr>
              <a:t>asc</a:t>
            </a:r>
            <a:r>
              <a:rPr lang="en-US" altLang="en-US" dirty="0"/>
              <a:t> for ascending order, for each attribute; ascending order is the default.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 </a:t>
            </a:r>
            <a:r>
              <a:rPr lang="en-US" altLang="en-US" b="1" dirty="0"/>
              <a:t>order by</a:t>
            </a:r>
            <a:r>
              <a:rPr lang="en-US" altLang="en-US" dirty="0"/>
              <a:t> </a:t>
            </a:r>
            <a:r>
              <a:rPr lang="en-US" altLang="en-US" i="1" dirty="0"/>
              <a:t>name</a:t>
            </a:r>
            <a:r>
              <a:rPr lang="en-US" altLang="en-US" dirty="0"/>
              <a:t> </a:t>
            </a:r>
            <a:r>
              <a:rPr lang="en-US" altLang="en-US" b="1" dirty="0" err="1"/>
              <a:t>desc</a:t>
            </a:r>
            <a:endParaRPr lang="en-US" altLang="en-US" b="1" dirty="0"/>
          </a:p>
          <a:p>
            <a:pPr>
              <a:tabLst>
                <a:tab pos="679847" algn="l"/>
              </a:tabLst>
            </a:pPr>
            <a:r>
              <a:rPr lang="en-US" altLang="en-US" dirty="0"/>
              <a:t>Can sort on multiple attributes</a:t>
            </a:r>
          </a:p>
          <a:p>
            <a:pPr lvl="1">
              <a:tabLst>
                <a:tab pos="679847" algn="l"/>
              </a:tabLst>
            </a:pPr>
            <a:r>
              <a:rPr lang="en-US" altLang="en-US" dirty="0"/>
              <a:t>Example: </a:t>
            </a:r>
            <a:r>
              <a:rPr lang="en-US" altLang="en-US" b="1" dirty="0"/>
              <a:t>order by </a:t>
            </a:r>
            <a:r>
              <a:rPr lang="en-US" altLang="en-US" dirty="0"/>
              <a:t> </a:t>
            </a:r>
            <a:r>
              <a:rPr lang="en-US" altLang="en-US" i="1" dirty="0" err="1"/>
              <a:t>dept_name</a:t>
            </a:r>
            <a:r>
              <a:rPr lang="en-US" altLang="en-US" i="1" dirty="0"/>
              <a:t>, name</a:t>
            </a: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C193D-2D18-5C46-90BD-7BB464DB1964}"/>
              </a:ext>
            </a:extLst>
          </p:cNvPr>
          <p:cNvSpPr txBox="1"/>
          <p:nvPr/>
        </p:nvSpPr>
        <p:spPr>
          <a:xfrm>
            <a:off x="1143000" y="3310570"/>
            <a:ext cx="6992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Show notebook for order by example.</a:t>
            </a:r>
          </a:p>
        </p:txBody>
      </p:sp>
    </p:spTree>
    <p:extLst>
      <p:ext uri="{BB962C8B-B14F-4D97-AF65-F5344CB8AC3E}">
        <p14:creationId xmlns:p14="http://schemas.microsoft.com/office/powerpoint/2010/main" val="1964406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INSERT, UPDATE, DELETE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439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Questions, Answers, Comments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6371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2910"/>
            <a:ext cx="5742419" cy="3404187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864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A688CF-5430-FE46-BD7B-4E2E49E34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INSERT, UPDATE and DELETE are pretty straightforward.</a:t>
            </a:r>
          </a:p>
          <a:p>
            <a:r>
              <a:rPr lang="en-US" sz="1800" dirty="0"/>
              <a:t>UPDATE and DELETE are very similar to SELECT</a:t>
            </a:r>
          </a:p>
          <a:p>
            <a:pPr lvl="1"/>
            <a:r>
              <a:rPr lang="en-US" sz="1600" dirty="0"/>
              <a:t>WHERE clause specifies which rows are affected.</a:t>
            </a:r>
          </a:p>
          <a:p>
            <a:pPr lvl="1"/>
            <a:r>
              <a:rPr lang="en-US" sz="1600" dirty="0"/>
              <a:t>The SELECT choose the columns to return.</a:t>
            </a:r>
          </a:p>
          <a:p>
            <a:pPr lvl="1"/>
            <a:r>
              <a:rPr lang="en-US" sz="1600" dirty="0"/>
              <a:t>The SET clause chooses and changes columns.</a:t>
            </a:r>
          </a:p>
          <a:p>
            <a:pPr lvl="1"/>
            <a:r>
              <a:rPr lang="en-US" sz="1600" dirty="0"/>
              <a:t>DELETE just removes the specified rows.</a:t>
            </a:r>
          </a:p>
          <a:p>
            <a:r>
              <a:rPr lang="en-US" sz="1800" dirty="0"/>
              <a:t>INSERT, UPDATE and DELETE changes must not violate constraints, e.g.</a:t>
            </a:r>
          </a:p>
          <a:p>
            <a:pPr lvl="1"/>
            <a:r>
              <a:rPr lang="en-US" sz="1600" dirty="0"/>
              <a:t>INSERT a row that causes a duplicate key.</a:t>
            </a:r>
          </a:p>
          <a:p>
            <a:pPr lvl="1"/>
            <a:r>
              <a:rPr lang="en-US" sz="1600" dirty="0"/>
              <a:t>DELETE a referenced (target) foreign key.</a:t>
            </a:r>
          </a:p>
          <a:p>
            <a:pPr lvl="1"/>
            <a:r>
              <a:rPr lang="en-US" sz="1600" dirty="0"/>
              <a:t>UPDATE columns that create a duplicate key.</a:t>
            </a:r>
          </a:p>
          <a:p>
            <a:pPr lvl="1"/>
            <a:r>
              <a:rPr lang="en-US" sz="1600" dirty="0"/>
              <a:t>INSERT values do not include all NOT NULL columns.</a:t>
            </a:r>
          </a:p>
          <a:p>
            <a:r>
              <a:rPr lang="en-US" sz="1800" dirty="0"/>
              <a:t>I am not going to do example now, but you have seen and will see me do examples in the context of larger examples.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F117B-D7DD-F14F-B526-E29E00E4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5883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dirty="0"/>
              <a:t>Change in Spring ‘21 course approach based on student feedback: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I previously expected students to self-learn SQL, and other concepts.</a:t>
            </a:r>
          </a:p>
          <a:p>
            <a:pPr lvl="2">
              <a:spcBef>
                <a:spcPts val="0"/>
              </a:spcBef>
            </a:pPr>
            <a:r>
              <a:rPr lang="en-US" sz="1400" dirty="0"/>
              <a:t>Lots of material in book, tutorials, etc.</a:t>
            </a:r>
          </a:p>
          <a:p>
            <a:pPr lvl="2">
              <a:spcBef>
                <a:spcPts val="0"/>
              </a:spcBef>
            </a:pPr>
            <a:r>
              <a:rPr lang="en-US" sz="1400" dirty="0"/>
              <a:t>Listening to some present slides is not a good approach. </a:t>
            </a:r>
          </a:p>
          <a:p>
            <a:pPr lvl="2">
              <a:spcBef>
                <a:spcPts val="0"/>
              </a:spcBef>
            </a:pPr>
            <a:r>
              <a:rPr lang="en-US" sz="1400" dirty="0"/>
              <a:t>You learn by practice, doing, ... ...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My lecture focus was on topics that you cannot easily learn from books, tutorials, ... ...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End Fall ’20 student feedback expressed dissatisfaction with the approach.</a:t>
            </a:r>
            <a:br>
              <a:rPr lang="en-US" sz="1600" dirty="0"/>
            </a:br>
            <a:r>
              <a:rPr lang="en-US" sz="1600" dirty="0"/>
              <a:t>Lecture material was not covering homework material.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I am pivoting to better cover SQL, core concepts, etc.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We did not adequately factor the change in direction into HW 1.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I go through homework problems in recitations.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Any code that I write is a “hint” or “directional guidance.”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Please do not expect to simply transcribe what I type, expect it to work, and then ask me to fix it for you if it does not.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– “Getting out over the skis”</a:t>
            </a:r>
          </a:p>
        </p:txBody>
      </p:sp>
    </p:spTree>
    <p:extLst>
      <p:ext uri="{BB962C8B-B14F-4D97-AF65-F5344CB8AC3E}">
        <p14:creationId xmlns:p14="http://schemas.microsoft.com/office/powerpoint/2010/main" val="403047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350">
                <a:solidFill>
                  <a:srgbClr val="000000"/>
                </a:solidFill>
              </a:rPr>
              <a:t>   </a:t>
            </a:r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b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as</a:t>
            </a:r>
            <a:r>
              <a:rPr lang="en-US" altLang="en-US" sz="1275" dirty="0">
                <a:solidFill>
                  <a:srgbClr val="000000"/>
                </a:solidFill>
              </a:rPr>
              <a:t> </a:t>
            </a:r>
            <a:r>
              <a:rPr lang="en-US" altLang="en-US" sz="1275" i="1" dirty="0" err="1">
                <a:solidFill>
                  <a:srgbClr val="000000"/>
                </a:solidFill>
              </a:rPr>
              <a:t>avg_salary</a:t>
            </a:r>
            <a:endParaRPr lang="en-US" altLang="en-US" sz="1275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group by </a:t>
            </a:r>
            <a:r>
              <a:rPr lang="en-US" altLang="en-US" sz="1275" i="1" dirty="0">
                <a:solidFill>
                  <a:srgbClr val="000000"/>
                </a:solidFill>
              </a:rPr>
              <a:t>dept_name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having </a:t>
            </a:r>
            <a:r>
              <a:rPr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lang="en-US" altLang="en-US" sz="1275" b="1" dirty="0">
                <a:solidFill>
                  <a:srgbClr val="000000"/>
                </a:solidFill>
              </a:rPr>
              <a:t>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  <a:r>
              <a:rPr lang="en-US" altLang="en-US" sz="1275" dirty="0">
                <a:solidFill>
                  <a:srgbClr val="000000"/>
                </a:solidFill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3DC468-24F5-F64F-8037-FCCE0E8F8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notebook.</a:t>
            </a:r>
          </a:p>
          <a:p>
            <a:r>
              <a:rPr lang="en-US" dirty="0"/>
              <a:t>Career batting statistics.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4A5210-8822-A048-B196-83B483C1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25042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179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Joined Relations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96134"/>
            <a:ext cx="5689153" cy="341114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itchFamily="34" charset="-128"/>
              </a:rPr>
              <a:t>Join operations</a:t>
            </a:r>
            <a:r>
              <a:rPr lang="en-US" altLang="en-US" dirty="0">
                <a:solidFill>
                  <a:srgbClr val="002060"/>
                </a:solidFill>
                <a:ea typeface="ＭＳ Ｐゴシック" pitchFamily="34" charset="-128"/>
              </a:rPr>
              <a:t> </a:t>
            </a:r>
            <a:r>
              <a:rPr lang="en-US" altLang="en-US" dirty="0">
                <a:ea typeface="ＭＳ Ｐゴシック" pitchFamily="34" charset="-128"/>
              </a:rPr>
              <a:t>take two relations and return as a result another relation.</a:t>
            </a:r>
          </a:p>
          <a:p>
            <a:r>
              <a:rPr lang="en-US" altLang="en-US" dirty="0">
                <a:ea typeface="ＭＳ Ｐゴシック" pitchFamily="34" charset="-128"/>
              </a:rPr>
              <a:t>A join operation is a Cartesian product which requires that tuples in the two relations match (under some condition).  It also specifies the attributes that are present in the result of the join </a:t>
            </a:r>
          </a:p>
          <a:p>
            <a:r>
              <a:rPr lang="en-US" altLang="en-US" dirty="0">
                <a:ea typeface="ＭＳ Ｐゴシック" pitchFamily="34" charset="-128"/>
              </a:rPr>
              <a:t>The join operations are typically used as subquery expressions in the </a:t>
            </a: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dirty="0">
                <a:ea typeface="ＭＳ Ｐゴシック" pitchFamily="34" charset="-128"/>
              </a:rPr>
              <a:t>clause</a:t>
            </a:r>
          </a:p>
          <a:p>
            <a:r>
              <a:rPr lang="en-US" altLang="en-US" dirty="0">
                <a:ea typeface="ＭＳ Ｐゴシック" pitchFamily="34" charset="-128"/>
              </a:rPr>
              <a:t>Three types of joins: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Natural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Inner join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Outer join</a:t>
            </a:r>
          </a:p>
          <a:p>
            <a:pPr lvl="1">
              <a:buFont typeface="Monotype Sorts" charset="2"/>
              <a:buNone/>
            </a:pPr>
            <a:endParaRPr lang="en-US" altLang="en-US" sz="1500" dirty="0">
              <a:ea typeface="ＭＳ Ｐゴシック" pitchFamily="34" charset="-128"/>
            </a:endParaRPr>
          </a:p>
          <a:p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E2114-750B-2C49-958F-042F338207CE}"/>
              </a:ext>
            </a:extLst>
          </p:cNvPr>
          <p:cNvSpPr txBox="1"/>
          <p:nvPr/>
        </p:nvSpPr>
        <p:spPr>
          <a:xfrm>
            <a:off x="609600" y="3943350"/>
            <a:ext cx="7460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You will also hear terms like </a:t>
            </a:r>
            <a:r>
              <a:rPr lang="en-US" sz="1600" dirty="0" err="1">
                <a:solidFill>
                  <a:srgbClr val="FF0000"/>
                </a:solidFill>
              </a:rPr>
              <a:t>equi</a:t>
            </a:r>
            <a:r>
              <a:rPr lang="en-US" sz="1600" dirty="0">
                <a:solidFill>
                  <a:srgbClr val="FF0000"/>
                </a:solidFill>
              </a:rPr>
              <a:t>-join, non-</a:t>
            </a:r>
            <a:r>
              <a:rPr lang="en-US" sz="1600" dirty="0" err="1">
                <a:solidFill>
                  <a:srgbClr val="FF0000"/>
                </a:solidFill>
              </a:rPr>
              <a:t>equi</a:t>
            </a:r>
            <a:r>
              <a:rPr lang="en-US" sz="1600" dirty="0">
                <a:solidFill>
                  <a:srgbClr val="FF0000"/>
                </a:solidFill>
              </a:rPr>
              <a:t>-join, theta join, semi-join, ...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 ask for definitions on exams, but you can just look them up.</a:t>
            </a:r>
          </a:p>
        </p:txBody>
      </p:sp>
    </p:spTree>
    <p:extLst>
      <p:ext uri="{BB962C8B-B14F-4D97-AF65-F5344CB8AC3E}">
        <p14:creationId xmlns:p14="http://schemas.microsoft.com/office/powerpoint/2010/main" val="1804279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598BA3-1E1B-C842-8A1A-75C686187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27D678-5A41-9A4C-84AA-C3D2EBF5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Piazza Questions</a:t>
            </a:r>
          </a:p>
        </p:txBody>
      </p:sp>
    </p:spTree>
    <p:extLst>
      <p:ext uri="{BB962C8B-B14F-4D97-AF65-F5344CB8AC3E}">
        <p14:creationId xmlns:p14="http://schemas.microsoft.com/office/powerpoint/2010/main" val="504280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09245"/>
            <a:ext cx="5735761" cy="373737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Natural join matches tuples with the same values for all common attributes, and retains only one copy of each common column.</a:t>
            </a:r>
          </a:p>
          <a:p>
            <a:r>
              <a:rPr lang="en-US" altLang="en-US" dirty="0">
                <a:ea typeface="ＭＳ Ｐゴシック" pitchFamily="34" charset="-128"/>
              </a:rPr>
              <a:t>List the names of instructors along with the course ID of the courses that they taught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students, takes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</a:t>
            </a:r>
            <a:r>
              <a:rPr lang="en-US" altLang="en-US" i="1" dirty="0">
                <a:ea typeface="ＭＳ Ｐゴシック" pitchFamily="34" charset="-128"/>
              </a:rPr>
              <a:t>student.ID </a:t>
            </a:r>
            <a:r>
              <a:rPr lang="en-US" altLang="en-US" dirty="0">
                <a:ea typeface="ＭＳ Ｐゴシック" pitchFamily="34" charset="-128"/>
              </a:rPr>
              <a:t>= </a:t>
            </a:r>
            <a:r>
              <a:rPr lang="en-US" altLang="en-US" i="1" dirty="0">
                <a:ea typeface="ＭＳ Ｐゴシック" pitchFamily="34" charset="-128"/>
              </a:rPr>
              <a:t>takes.ID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r>
              <a:rPr lang="en-US" altLang="en-US" dirty="0">
                <a:ea typeface="ＭＳ Ｐゴシック" pitchFamily="34" charset="-128"/>
              </a:rPr>
              <a:t>Same query in SQL with “natural join” construct</a:t>
            </a:r>
          </a:p>
          <a:p>
            <a:pPr lvl="1"/>
            <a:r>
              <a:rPr lang="en-US" altLang="en-US" b="1" dirty="0">
                <a:ea typeface="ＭＳ Ｐゴシック" pitchFamily="34" charset="-128"/>
              </a:rPr>
              <a:t>select </a:t>
            </a:r>
            <a:r>
              <a:rPr lang="en-US" altLang="en-US" i="1" dirty="0">
                <a:ea typeface="ＭＳ Ｐゴシック" pitchFamily="34" charset="-128"/>
              </a:rPr>
              <a:t>name</a:t>
            </a:r>
            <a:r>
              <a:rPr lang="en-US" altLang="en-US" dirty="0">
                <a:ea typeface="ＭＳ Ｐゴシック" pitchFamily="34" charset="-128"/>
              </a:rPr>
              <a:t>,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i="1" dirty="0" err="1">
                <a:ea typeface="ＭＳ Ｐゴシック" pitchFamily="34" charset="-128"/>
              </a:rPr>
              <a:t>course_id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student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takes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381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Natural Join in SQL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8973"/>
            <a:ext cx="5729102" cy="2656332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The </a:t>
            </a:r>
            <a:r>
              <a:rPr lang="en-US" altLang="en-US" b="1" dirty="0">
                <a:ea typeface="ＭＳ Ｐゴシック" pitchFamily="34" charset="-128"/>
              </a:rPr>
              <a:t>from</a:t>
            </a:r>
            <a:r>
              <a:rPr lang="en-US" altLang="en-US" dirty="0">
                <a:ea typeface="ＭＳ Ｐゴシック" pitchFamily="34" charset="-128"/>
              </a:rPr>
              <a:t> clause can have multiple relations combined using natural join:</a:t>
            </a:r>
          </a:p>
          <a:p>
            <a:pPr lvl="1">
              <a:buNone/>
            </a:pPr>
            <a:r>
              <a:rPr lang="en-US" altLang="en-US" b="1" dirty="0">
                <a:ea typeface="ＭＳ Ｐゴシック" pitchFamily="34" charset="-128"/>
              </a:rPr>
              <a:t>     select </a:t>
            </a:r>
            <a:r>
              <a:rPr lang="en-US" altLang="en-US" i="1" dirty="0">
                <a:ea typeface="ＭＳ Ｐゴシック" pitchFamily="34" charset="-128"/>
              </a:rPr>
              <a:t> A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, A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, … A</a:t>
            </a:r>
            <a:r>
              <a:rPr lang="en-US" altLang="en-US" i="1" baseline="-25000" dirty="0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from </a:t>
            </a:r>
            <a:r>
              <a:rPr lang="en-US" altLang="en-US" i="1" dirty="0">
                <a:ea typeface="ＭＳ Ｐゴシック" pitchFamily="34" charset="-128"/>
              </a:rPr>
              <a:t> r</a:t>
            </a:r>
            <a:r>
              <a:rPr lang="en-US" altLang="en-US" i="1" baseline="-25000" dirty="0">
                <a:ea typeface="ＭＳ Ｐゴシック" pitchFamily="34" charset="-128"/>
              </a:rPr>
              <a:t>1</a:t>
            </a:r>
            <a:r>
              <a:rPr lang="en-US" altLang="en-US" i="1" dirty="0">
                <a:ea typeface="ＭＳ Ｐゴシック" pitchFamily="34" charset="-128"/>
              </a:rPr>
              <a:t> 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i="1" dirty="0">
                <a:ea typeface="ＭＳ Ｐゴシック" pitchFamily="34" charset="-128"/>
              </a:rPr>
              <a:t>r</a:t>
            </a:r>
            <a:r>
              <a:rPr lang="en-US" altLang="en-US" i="1" baseline="-25000" dirty="0">
                <a:ea typeface="ＭＳ Ｐゴシック" pitchFamily="34" charset="-128"/>
              </a:rPr>
              <a:t>2</a:t>
            </a:r>
            <a:r>
              <a:rPr lang="en-US" altLang="en-US" i="1" dirty="0">
                <a:ea typeface="ＭＳ Ｐゴシック" pitchFamily="34" charset="-128"/>
              </a:rPr>
              <a:t>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b="1" i="1" dirty="0">
                <a:ea typeface="ＭＳ Ｐゴシック" pitchFamily="34" charset="-128"/>
              </a:rPr>
              <a:t>.. </a:t>
            </a:r>
            <a:r>
              <a:rPr lang="en-US" altLang="en-US" b="1" dirty="0">
                <a:ea typeface="ＭＳ Ｐゴシック" pitchFamily="34" charset="-128"/>
              </a:rPr>
              <a:t>natural join </a:t>
            </a:r>
            <a:r>
              <a:rPr lang="en-US" altLang="en-US" dirty="0" err="1">
                <a:ea typeface="ＭＳ Ｐゴシック" pitchFamily="34" charset="-128"/>
              </a:rPr>
              <a:t>r</a:t>
            </a:r>
            <a:r>
              <a:rPr lang="en-US" altLang="en-US" baseline="-25000" dirty="0" err="1">
                <a:ea typeface="ＭＳ Ｐゴシック" pitchFamily="34" charset="-128"/>
              </a:rPr>
              <a:t>n</a:t>
            </a:r>
            <a:br>
              <a:rPr lang="en-US" altLang="en-US" i="1" dirty="0">
                <a:ea typeface="ＭＳ Ｐゴシック" pitchFamily="34" charset="-128"/>
              </a:rPr>
            </a:br>
            <a:r>
              <a:rPr lang="en-US" altLang="en-US" b="1" dirty="0">
                <a:ea typeface="ＭＳ Ｐゴシック" pitchFamily="34" charset="-128"/>
              </a:rPr>
              <a:t>where  </a:t>
            </a:r>
            <a:r>
              <a:rPr lang="en-US" altLang="en-US" i="1" dirty="0">
                <a:ea typeface="ＭＳ Ｐゴシック" pitchFamily="34" charset="-128"/>
              </a:rPr>
              <a:t>P </a:t>
            </a:r>
            <a:r>
              <a:rPr lang="en-US" altLang="en-US" dirty="0">
                <a:ea typeface="ＭＳ Ｐゴシック" pitchFamily="34" charset="-128"/>
              </a:rPr>
              <a:t>;</a:t>
            </a:r>
          </a:p>
          <a:p>
            <a:pPr>
              <a:buNone/>
            </a:pPr>
            <a:endParaRPr lang="en-US" altLang="en-US" dirty="0">
              <a:ea typeface="ＭＳ Ｐゴシック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1662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Student Relation</a:t>
            </a:r>
          </a:p>
        </p:txBody>
      </p:sp>
      <p:pic>
        <p:nvPicPr>
          <p:cNvPr id="1029" name="Picture 5" descr="W:\db-book\db7\slide-dir\Tables-Figures\EPS-PDF-JPG-dir\tables\stude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1265" y="1194239"/>
            <a:ext cx="3467826" cy="3086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3293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Takes Relation</a:t>
            </a:r>
          </a:p>
        </p:txBody>
      </p:sp>
      <p:pic>
        <p:nvPicPr>
          <p:cNvPr id="1026" name="Picture 2" descr="C:\Users\as668\Desktop\Judi-Done\4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9727" y="886811"/>
            <a:ext cx="3194759" cy="384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15217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i="1" dirty="0">
                <a:ea typeface="+mj-ea"/>
              </a:rPr>
              <a:t>student</a:t>
            </a:r>
            <a:r>
              <a:rPr lang="en-US" dirty="0">
                <a:ea typeface="+mj-ea"/>
              </a:rPr>
              <a:t> natural join </a:t>
            </a:r>
            <a:r>
              <a:rPr lang="en-US" b="0" i="1" dirty="0">
                <a:ea typeface="+mj-ea"/>
              </a:rPr>
              <a:t>takes</a:t>
            </a:r>
          </a:p>
        </p:txBody>
      </p:sp>
      <p:pic>
        <p:nvPicPr>
          <p:cNvPr id="2" name="Picture 2" descr="C:\Users\as668\Desktop\Judi-Done\4_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900" y="882447"/>
            <a:ext cx="4307641" cy="3578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01529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Dangerous in Natural Join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7401"/>
            <a:ext cx="5751386" cy="3708024"/>
          </a:xfrm>
        </p:spPr>
        <p:txBody>
          <a:bodyPr/>
          <a:lstStyle/>
          <a:p>
            <a:r>
              <a:rPr lang="en-US" dirty="0"/>
              <a:t>Beware of unrelated attributes with same name which get equated incorrectly</a:t>
            </a:r>
          </a:p>
          <a:p>
            <a:r>
              <a:rPr lang="en-US" altLang="en-US" dirty="0">
                <a:ea typeface="ＭＳ Ｐゴシック" pitchFamily="34" charset="-128"/>
              </a:rPr>
              <a:t> </a:t>
            </a:r>
            <a:r>
              <a:rPr lang="en-US" dirty="0"/>
              <a:t>Example -- List the names of students instructors along with the titles of courses that they have taken</a:t>
            </a:r>
          </a:p>
          <a:p>
            <a:pPr lvl="1"/>
            <a:r>
              <a:rPr lang="en-US" dirty="0"/>
              <a:t>Correct version</a:t>
            </a:r>
          </a:p>
          <a:p>
            <a:pPr lvl="1">
              <a:buNone/>
            </a:pPr>
            <a:r>
              <a:rPr lang="en-US" b="1" dirty="0"/>
              <a:t>    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, </a:t>
            </a:r>
            <a:r>
              <a:rPr lang="en-US" i="1" dirty="0"/>
              <a:t>course</a:t>
            </a:r>
            <a:br>
              <a:rPr lang="en-US" i="1" dirty="0"/>
            </a:br>
            <a:r>
              <a:rPr lang="en-US" i="1" dirty="0"/>
              <a:t>       </a:t>
            </a:r>
            <a:r>
              <a:rPr lang="en-US" b="1" dirty="0"/>
              <a:t>where </a:t>
            </a:r>
            <a:r>
              <a:rPr lang="en-US" i="1" dirty="0" err="1"/>
              <a:t>takes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 err="1"/>
              <a:t>course</a:t>
            </a:r>
            <a:r>
              <a:rPr lang="en-US" dirty="0" err="1"/>
              <a:t>.</a:t>
            </a:r>
            <a:r>
              <a:rPr lang="en-US" i="1" dirty="0" err="1"/>
              <a:t>course_id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Incorrect version</a:t>
            </a:r>
          </a:p>
          <a:p>
            <a:pPr lvl="2">
              <a:buFont typeface="Webdings" pitchFamily="18" charset="2"/>
              <a:buNone/>
              <a:defRPr/>
            </a:pPr>
            <a:r>
              <a:rPr lang="en-US" b="1" dirty="0"/>
              <a:t>       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 </a:t>
            </a:r>
            <a:r>
              <a:rPr lang="en-US" b="1" dirty="0"/>
              <a:t>natural join </a:t>
            </a:r>
            <a:r>
              <a:rPr lang="en-US" i="1" dirty="0"/>
              <a:t>course</a:t>
            </a:r>
            <a:r>
              <a:rPr lang="en-US" dirty="0"/>
              <a:t>;</a:t>
            </a:r>
          </a:p>
          <a:p>
            <a:pPr lvl="2">
              <a:defRPr/>
            </a:pPr>
            <a:r>
              <a:rPr lang="en-US" dirty="0"/>
              <a:t>This query omits all (student name, course title) pairs where the student takes a course in a department other than the student's own department. </a:t>
            </a:r>
          </a:p>
          <a:p>
            <a:pPr lvl="2">
              <a:defRPr/>
            </a:pPr>
            <a:r>
              <a:rPr lang="en-US" dirty="0"/>
              <a:t>The  correct  version (above), correctly outputs such pairs.</a:t>
            </a:r>
          </a:p>
          <a:p>
            <a:pPr lvl="1"/>
            <a:endParaRPr lang="en-US" sz="1200" dirty="0"/>
          </a:p>
          <a:p>
            <a:pPr lvl="1"/>
            <a:endParaRPr lang="en-US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5424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with Using Clause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38632"/>
            <a:ext cx="5809001" cy="2261185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To avoid the danger of equating attributes erroneously, we can use the “</a:t>
            </a:r>
            <a:r>
              <a:rPr lang="en-US" b="1" dirty="0"/>
              <a:t>using</a:t>
            </a:r>
            <a:r>
              <a:rPr lang="en-US" dirty="0"/>
              <a:t>” construct that allows us to specify exactly which columns should be equated.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title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dirty="0"/>
              <a:t>(</a:t>
            </a:r>
            <a:r>
              <a:rPr lang="en-US" i="1" dirty="0"/>
              <a:t>student </a:t>
            </a:r>
            <a:r>
              <a:rPr lang="en-US" b="1" dirty="0"/>
              <a:t>natural join </a:t>
            </a:r>
            <a:r>
              <a:rPr lang="en-US" i="1" dirty="0"/>
              <a:t>takes</a:t>
            </a:r>
            <a:r>
              <a:rPr lang="en-US" dirty="0"/>
              <a:t>) </a:t>
            </a:r>
            <a:r>
              <a:rPr lang="en-US" b="1" dirty="0"/>
              <a:t> join </a:t>
            </a:r>
            <a:r>
              <a:rPr lang="en-US" i="1" dirty="0"/>
              <a:t>course</a:t>
            </a:r>
            <a:r>
              <a:rPr lang="en-US" dirty="0"/>
              <a:t> </a:t>
            </a:r>
            <a:r>
              <a:rPr lang="en-US" b="1" dirty="0"/>
              <a:t>using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)</a:t>
            </a:r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9248283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5" y="820344"/>
            <a:ext cx="5715785" cy="3677840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 joined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b="1" dirty="0"/>
              <a:t>          select *</a:t>
            </a:r>
            <a:br>
              <a:rPr lang="en-US" i="1" dirty="0"/>
            </a:br>
            <a:r>
              <a:rPr lang="en-US" i="1" dirty="0"/>
              <a:t>  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     select *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  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>
              <a:defRPr/>
            </a:pPr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3746935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Condition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719263" y="820343"/>
            <a:ext cx="5775710" cy="3513914"/>
          </a:xfr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indent="-274320"/>
            <a:r>
              <a:rPr lang="en-US" dirty="0"/>
              <a:t>The  </a:t>
            </a:r>
            <a:r>
              <a:rPr lang="en-US" b="1" dirty="0"/>
              <a:t>on </a:t>
            </a:r>
            <a:r>
              <a:rPr lang="en-US" dirty="0"/>
              <a:t> condition allows a general predicate over the relations being joined.  </a:t>
            </a:r>
          </a:p>
          <a:p>
            <a:pPr indent="-274320"/>
            <a:r>
              <a:rPr lang="en-US" dirty="0"/>
              <a:t>This predicate is written like a </a:t>
            </a:r>
            <a:r>
              <a:rPr lang="en-US" b="1" dirty="0"/>
              <a:t>where</a:t>
            </a:r>
            <a:r>
              <a:rPr lang="en-US" dirty="0"/>
              <a:t> clause predicate except for the use of the keyword </a:t>
            </a:r>
            <a:r>
              <a:rPr lang="en-US" b="1" dirty="0"/>
              <a:t>on</a:t>
            </a:r>
            <a:r>
              <a:rPr lang="en-US" dirty="0"/>
              <a:t>.</a:t>
            </a:r>
          </a:p>
          <a:p>
            <a:pPr indent="-274320"/>
            <a:r>
              <a:rPr lang="en-US" dirty="0"/>
              <a:t>Query example</a:t>
            </a:r>
            <a:endParaRPr lang="en-US" i="1" dirty="0"/>
          </a:p>
          <a:p>
            <a:pPr>
              <a:buNone/>
              <a:defRPr/>
            </a:pPr>
            <a:r>
              <a:rPr lang="en-US" i="1" dirty="0"/>
              <a:t>        </a:t>
            </a:r>
            <a:r>
              <a:rPr lang="en-US" b="1" dirty="0"/>
              <a:t>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</a:t>
            </a:r>
            <a:r>
              <a:rPr lang="en-US" b="1" dirty="0"/>
              <a:t>join </a:t>
            </a:r>
            <a:r>
              <a:rPr lang="en-US" i="1" dirty="0"/>
              <a:t>takes</a:t>
            </a:r>
            <a:r>
              <a:rPr lang="en-US" dirty="0"/>
              <a:t> </a:t>
            </a:r>
            <a:r>
              <a:rPr lang="en-US" b="1" dirty="0"/>
              <a:t>on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i="1" dirty="0"/>
          </a:p>
          <a:p>
            <a:pPr lvl="1">
              <a:defRPr/>
            </a:pPr>
            <a:r>
              <a:rPr lang="en-US" dirty="0"/>
              <a:t>The </a:t>
            </a:r>
            <a:r>
              <a:rPr lang="en-US" b="1" dirty="0"/>
              <a:t>on</a:t>
            </a:r>
            <a:r>
              <a:rPr lang="en-US" dirty="0"/>
              <a:t> condition above specifies that a tuple from </a:t>
            </a:r>
            <a:r>
              <a:rPr lang="en-US" i="1" dirty="0"/>
              <a:t>student</a:t>
            </a:r>
            <a:r>
              <a:rPr lang="en-US" dirty="0"/>
              <a:t> matches a tuple from </a:t>
            </a:r>
            <a:r>
              <a:rPr lang="en-US" i="1" dirty="0"/>
              <a:t>takes</a:t>
            </a:r>
            <a:r>
              <a:rPr lang="en-US" dirty="0"/>
              <a:t> if their </a:t>
            </a:r>
            <a:r>
              <a:rPr lang="en-US" i="1" dirty="0"/>
              <a:t>ID</a:t>
            </a:r>
            <a:r>
              <a:rPr lang="en-US" dirty="0"/>
              <a:t> values are equal.</a:t>
            </a:r>
          </a:p>
          <a:p>
            <a:pPr>
              <a:defRPr/>
            </a:pPr>
            <a:r>
              <a:rPr lang="en-US" dirty="0"/>
              <a:t>Equivalent to:</a:t>
            </a:r>
          </a:p>
          <a:p>
            <a:pPr>
              <a:buNone/>
              <a:defRPr/>
            </a:pPr>
            <a:r>
              <a:rPr lang="en-US" b="1" dirty="0"/>
              <a:t>        select *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from  </a:t>
            </a:r>
            <a:r>
              <a:rPr lang="en-US" i="1" dirty="0"/>
              <a:t>student , takes</a:t>
            </a:r>
            <a:r>
              <a:rPr lang="en-US" dirty="0"/>
              <a:t> </a:t>
            </a:r>
            <a:br>
              <a:rPr lang="en-US" i="1" dirty="0"/>
            </a:br>
            <a:r>
              <a:rPr lang="en-US" i="1" dirty="0"/>
              <a:t>   </a:t>
            </a:r>
            <a:r>
              <a:rPr lang="en-US" b="1" dirty="0"/>
              <a:t>where  </a:t>
            </a:r>
            <a:r>
              <a:rPr lang="en-US" i="1" dirty="0" err="1"/>
              <a:t>student_ID</a:t>
            </a:r>
            <a:r>
              <a:rPr lang="en-US" b="1" dirty="0"/>
              <a:t> 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i="1" dirty="0" err="1"/>
              <a:t>takes_ID</a:t>
            </a:r>
            <a:endParaRPr lang="en-US" dirty="0"/>
          </a:p>
          <a:p>
            <a:pPr indent="-274320"/>
            <a:endParaRPr lang="en-US" i="1" dirty="0"/>
          </a:p>
          <a:p>
            <a:pPr indent="-27432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8471111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B94F4-A4CE-954D-85DA-8A10E31F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Joins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88C6A-17B9-D349-9775-AFAFE02B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7685"/>
            <a:ext cx="5908790" cy="41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1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E5972B-2843-C149-BE09-3B87B39C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25" y="2794182"/>
            <a:ext cx="1600200" cy="1453969"/>
          </a:xfrm>
        </p:spPr>
        <p:txBody>
          <a:bodyPr/>
          <a:lstStyle/>
          <a:p>
            <a:r>
              <a:rPr lang="en-US" sz="1400" dirty="0"/>
              <a:t>Result Table</a:t>
            </a:r>
          </a:p>
          <a:p>
            <a:endParaRPr lang="en-US" sz="1400" dirty="0"/>
          </a:p>
          <a:p>
            <a:r>
              <a:rPr lang="en-US" sz="1400" dirty="0"/>
              <a:t>Operation</a:t>
            </a:r>
          </a:p>
          <a:p>
            <a:endParaRPr lang="en-US" sz="1400" dirty="0"/>
          </a:p>
          <a:p>
            <a:r>
              <a:rPr lang="en-US" sz="1400" dirty="0"/>
              <a:t>Base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01C86-F78F-5041-941D-F0490533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Tables; Derived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B3205-778A-5448-B8EF-5375EEB9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90550"/>
            <a:ext cx="3575050" cy="1955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8DD1C-8C61-3443-ABE8-1DCC8B65EB9F}"/>
              </a:ext>
            </a:extLst>
          </p:cNvPr>
          <p:cNvCxnSpPr/>
          <p:nvPr/>
        </p:nvCxnSpPr>
        <p:spPr>
          <a:xfrm>
            <a:off x="1828800" y="1428750"/>
            <a:ext cx="1600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D5ACCCF-7BF8-004D-9949-DF3794142FAF}"/>
              </a:ext>
            </a:extLst>
          </p:cNvPr>
          <p:cNvSpPr/>
          <p:nvPr/>
        </p:nvSpPr>
        <p:spPr>
          <a:xfrm>
            <a:off x="309665" y="444319"/>
            <a:ext cx="2667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https://www.w3schools.com/</a:t>
            </a:r>
            <a:r>
              <a:rPr lang="en-US" sz="1000" dirty="0" err="1"/>
              <a:t>sql</a:t>
            </a:r>
            <a:r>
              <a:rPr lang="en-US" sz="1000" dirty="0"/>
              <a:t>/</a:t>
            </a:r>
            <a:r>
              <a:rPr lang="en-US" sz="1000" dirty="0" err="1"/>
              <a:t>sql_select.asp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4BB8B-87EF-B64F-98C7-B0FE4FFF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597151"/>
            <a:ext cx="1663700" cy="1803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65266E-94A7-324E-ACB5-DAACCEC3FA5B}"/>
              </a:ext>
            </a:extLst>
          </p:cNvPr>
          <p:cNvCxnSpPr>
            <a:cxnSpLocks/>
          </p:cNvCxnSpPr>
          <p:nvPr/>
        </p:nvCxnSpPr>
        <p:spPr>
          <a:xfrm flipH="1">
            <a:off x="1343025" y="4019551"/>
            <a:ext cx="7620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672E83-FEC6-AA4B-B831-AB32C82C083C}"/>
              </a:ext>
            </a:extLst>
          </p:cNvPr>
          <p:cNvCxnSpPr>
            <a:cxnSpLocks/>
          </p:cNvCxnSpPr>
          <p:nvPr/>
        </p:nvCxnSpPr>
        <p:spPr>
          <a:xfrm flipH="1">
            <a:off x="1647825" y="3486151"/>
            <a:ext cx="45720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DAE278-8ACF-2E43-B19F-FF8DDE218428}"/>
              </a:ext>
            </a:extLst>
          </p:cNvPr>
          <p:cNvCxnSpPr>
            <a:cxnSpLocks/>
          </p:cNvCxnSpPr>
          <p:nvPr/>
        </p:nvCxnSpPr>
        <p:spPr>
          <a:xfrm flipH="1">
            <a:off x="1571625" y="2965451"/>
            <a:ext cx="381000" cy="114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E1A1E5-61A4-314D-B13B-0954A6DC8345}"/>
              </a:ext>
            </a:extLst>
          </p:cNvPr>
          <p:cNvSpPr txBox="1"/>
          <p:nvPr/>
        </p:nvSpPr>
        <p:spPr>
          <a:xfrm>
            <a:off x="162842" y="4265458"/>
            <a:ext cx="2509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 exactly what the diagram means but</a:t>
            </a:r>
            <a:br>
              <a:rPr lang="en-US" sz="1100" dirty="0"/>
            </a:br>
            <a:r>
              <a:rPr lang="en-US" sz="1100" dirty="0"/>
              <a:t>it explains the concepts.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7959DF-215F-8E4E-96C1-6A99A6A4C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26" y="449374"/>
            <a:ext cx="3264767" cy="1727200"/>
          </a:xfrm>
          <a:prstGeom prst="rect">
            <a:avLst/>
          </a:prstGeom>
        </p:spPr>
      </p:pic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F96BD333-2613-8A43-A331-754C220393B7}"/>
              </a:ext>
            </a:extLst>
          </p:cNvPr>
          <p:cNvSpPr txBox="1">
            <a:spLocks/>
          </p:cNvSpPr>
          <p:nvPr/>
        </p:nvSpPr>
        <p:spPr>
          <a:xfrm>
            <a:off x="4307732" y="518898"/>
            <a:ext cx="1600200" cy="1453969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Result Table</a:t>
            </a:r>
          </a:p>
          <a:p>
            <a:endParaRPr lang="en-US" sz="1400" dirty="0"/>
          </a:p>
          <a:p>
            <a:r>
              <a:rPr lang="en-US" sz="1400" dirty="0"/>
              <a:t>Derived Table</a:t>
            </a:r>
          </a:p>
          <a:p>
            <a:endParaRPr lang="en-US" sz="1400" dirty="0"/>
          </a:p>
          <a:p>
            <a:r>
              <a:rPr lang="en-US" sz="1400" dirty="0"/>
              <a:t>Base Table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D1466B-CB96-B647-86BA-D1E0D4B06BB1}"/>
              </a:ext>
            </a:extLst>
          </p:cNvPr>
          <p:cNvCxnSpPr>
            <a:cxnSpLocks/>
          </p:cNvCxnSpPr>
          <p:nvPr/>
        </p:nvCxnSpPr>
        <p:spPr>
          <a:xfrm>
            <a:off x="5768174" y="819150"/>
            <a:ext cx="9437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D493ED-3D3A-DB4B-9372-8A19E57621EE}"/>
              </a:ext>
            </a:extLst>
          </p:cNvPr>
          <p:cNvCxnSpPr>
            <a:cxnSpLocks/>
          </p:cNvCxnSpPr>
          <p:nvPr/>
        </p:nvCxnSpPr>
        <p:spPr>
          <a:xfrm>
            <a:off x="5867400" y="135255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2F77DA-4999-9347-B215-2510ED7986B5}"/>
              </a:ext>
            </a:extLst>
          </p:cNvPr>
          <p:cNvCxnSpPr>
            <a:cxnSpLocks/>
          </p:cNvCxnSpPr>
          <p:nvPr/>
        </p:nvCxnSpPr>
        <p:spPr>
          <a:xfrm>
            <a:off x="5633126" y="1885950"/>
            <a:ext cx="12248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8DD0B89-A3BC-4245-8A27-F22C86E48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022" y="2150145"/>
            <a:ext cx="3391974" cy="2543981"/>
          </a:xfrm>
          <a:prstGeom prst="rect">
            <a:avLst/>
          </a:prstGeom>
        </p:spPr>
      </p:pic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F199A9D6-DC76-EE45-858C-5B95B10F577C}"/>
              </a:ext>
            </a:extLst>
          </p:cNvPr>
          <p:cNvSpPr txBox="1">
            <a:spLocks/>
          </p:cNvSpPr>
          <p:nvPr/>
        </p:nvSpPr>
        <p:spPr>
          <a:xfrm>
            <a:off x="4366319" y="3240157"/>
            <a:ext cx="2352116" cy="1384445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Nodes represent</a:t>
            </a:r>
            <a:br>
              <a:rPr lang="en-US" sz="1400" dirty="0"/>
            </a:br>
            <a:r>
              <a:rPr lang="en-US" sz="1400" dirty="0"/>
              <a:t>relational operations.</a:t>
            </a:r>
          </a:p>
          <a:p>
            <a:r>
              <a:rPr lang="en-US" sz="1400" dirty="0"/>
              <a:t>Arrows represent</a:t>
            </a:r>
            <a:br>
              <a:rPr lang="en-US" sz="1400" dirty="0"/>
            </a:br>
            <a:r>
              <a:rPr lang="en-US" sz="1400" dirty="0"/>
              <a:t>flow of tables.</a:t>
            </a:r>
          </a:p>
        </p:txBody>
      </p:sp>
    </p:spTree>
    <p:extLst>
      <p:ext uri="{BB962C8B-B14F-4D97-AF65-F5344CB8AC3E}">
        <p14:creationId xmlns:p14="http://schemas.microsoft.com/office/powerpoint/2010/main" val="38793637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Set Operations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931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22655-FF7D-EB49-9445-7F5484F8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9E9B-0C24-4449-9FB0-2DC73669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93233"/>
            <a:ext cx="8077200" cy="41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5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 (Cont.)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9820"/>
            <a:ext cx="5735760" cy="2735485"/>
          </a:xfrm>
        </p:spPr>
        <p:txBody>
          <a:bodyPr/>
          <a:lstStyle/>
          <a:p>
            <a:r>
              <a:rPr lang="en-US" altLang="en-US" dirty="0"/>
              <a:t>Set operations </a:t>
            </a:r>
            <a:r>
              <a:rPr lang="en-US" altLang="en-US" b="1" dirty="0">
                <a:solidFill>
                  <a:srgbClr val="002060"/>
                </a:solidFill>
              </a:rPr>
              <a:t>union</a:t>
            </a:r>
            <a:r>
              <a:rPr lang="en-US" altLang="en-US" b="1" dirty="0"/>
              <a:t>, </a:t>
            </a:r>
            <a:r>
              <a:rPr lang="en-US" altLang="en-US" b="1" dirty="0">
                <a:solidFill>
                  <a:srgbClr val="002060"/>
                </a:solidFill>
              </a:rPr>
              <a:t>intersect</a:t>
            </a:r>
            <a:r>
              <a:rPr lang="en-US" altLang="en-US" b="1" dirty="0"/>
              <a:t>,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except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Each of the above operations automatically eliminates duplicates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To retain all duplicates use the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union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,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intersect all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except all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.</a:t>
            </a:r>
            <a:b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</a:br>
            <a:endParaRPr lang="en-US" altLang="en-US" dirty="0">
              <a:solidFill>
                <a:srgbClr val="002060"/>
              </a:solidFill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3EB5F-5971-E34B-8175-B0D591D75A4C}"/>
              </a:ext>
            </a:extLst>
          </p:cNvPr>
          <p:cNvSpPr txBox="1"/>
          <p:nvPr/>
        </p:nvSpPr>
        <p:spPr>
          <a:xfrm>
            <a:off x="596969" y="2559642"/>
            <a:ext cx="79500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SELECT implementing a project can have duplicate rows. If you do not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want duplicates, you must use the DISTINCT key word.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UNION behaves the other way. It removes duplicates. If you want to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keep the duplicates, you have to select UNION ALL.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Some SQL engines do not implement INTERSECT and/or EXCEPT,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can implement the function with subqueries, which we will cover soon.</a:t>
            </a:r>
          </a:p>
        </p:txBody>
      </p:sp>
    </p:spTree>
    <p:extLst>
      <p:ext uri="{BB962C8B-B14F-4D97-AF65-F5344CB8AC3E}">
        <p14:creationId xmlns:p14="http://schemas.microsoft.com/office/powerpoint/2010/main" val="35151532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Operations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1531"/>
            <a:ext cx="5751386" cy="3677841"/>
          </a:xfrm>
        </p:spPr>
        <p:txBody>
          <a:bodyPr/>
          <a:lstStyle/>
          <a:p>
            <a:r>
              <a:rPr lang="en-US" altLang="en-US" dirty="0"/>
              <a:t>Find courses that ran in Fall 2017 or in Spring 2018</a:t>
            </a:r>
          </a:p>
          <a:p>
            <a:pPr marL="0" indent="0">
              <a:buNone/>
            </a:pPr>
            <a:r>
              <a:rPr lang="en-US" altLang="en-US" dirty="0"/>
              <a:t>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union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and in Spring 2018</a:t>
            </a:r>
          </a:p>
          <a:p>
            <a:pPr marL="0" indent="0">
              <a:buNone/>
            </a:pPr>
            <a:r>
              <a:rPr lang="en-US" altLang="en-US" dirty="0"/>
              <a:t>         </a:t>
            </a:r>
            <a:r>
              <a:rPr lang="en-US" altLang="en-US" sz="1500" dirty="0"/>
              <a:t>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intersect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  <a:endParaRPr lang="en-US" altLang="en-US" dirty="0"/>
          </a:p>
          <a:p>
            <a:r>
              <a:rPr lang="en-US" altLang="en-US" dirty="0"/>
              <a:t>Find courses that ran in Fall 2017 but not in Spring 2018</a:t>
            </a:r>
          </a:p>
          <a:p>
            <a:pPr marL="0" indent="0">
              <a:buNone/>
            </a:pPr>
            <a:r>
              <a:rPr lang="en-US" altLang="en-US" sz="1500" dirty="0"/>
              <a:t>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'Fall'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2017)</a:t>
            </a:r>
            <a:br>
              <a:rPr lang="en-US" altLang="en-US" sz="1200" dirty="0"/>
            </a:br>
            <a:r>
              <a:rPr lang="en-US" altLang="en-US" sz="1200" dirty="0"/>
              <a:t>           </a:t>
            </a:r>
            <a:r>
              <a:rPr lang="en-US" altLang="en-US" sz="1200" b="1" dirty="0"/>
              <a:t>except</a:t>
            </a:r>
            <a:br>
              <a:rPr lang="en-US" altLang="en-US" sz="1200" b="1" dirty="0"/>
            </a:br>
            <a:r>
              <a:rPr lang="en-US" altLang="en-US" sz="1200" b="1" dirty="0"/>
              <a:t>           </a:t>
            </a:r>
            <a:r>
              <a:rPr lang="en-US" altLang="en-US" sz="1200" dirty="0"/>
              <a:t>(</a:t>
            </a:r>
            <a:r>
              <a:rPr lang="en-US" altLang="en-US" sz="1200" b="1" dirty="0"/>
              <a:t>select</a:t>
            </a:r>
            <a:r>
              <a:rPr lang="en-US" altLang="en-US" sz="1200" dirty="0"/>
              <a:t> </a:t>
            </a:r>
            <a:r>
              <a:rPr lang="en-US" altLang="en-US" sz="1200" i="1" dirty="0" err="1"/>
              <a:t>course_id</a:t>
            </a:r>
            <a:r>
              <a:rPr lang="en-US" altLang="en-US" sz="1200" i="1" dirty="0"/>
              <a:t>  </a:t>
            </a:r>
            <a:r>
              <a:rPr lang="en-US" altLang="en-US" sz="1200" b="1" dirty="0"/>
              <a:t>from </a:t>
            </a:r>
            <a:r>
              <a:rPr lang="en-US" altLang="en-US" sz="1200" i="1" dirty="0"/>
              <a:t>section </a:t>
            </a:r>
            <a:r>
              <a:rPr lang="en-US" altLang="en-US" sz="1200" b="1" dirty="0"/>
              <a:t>where </a:t>
            </a:r>
            <a:r>
              <a:rPr lang="en-US" altLang="en-US" sz="1200" i="1" dirty="0" err="1"/>
              <a:t>sem</a:t>
            </a:r>
            <a:r>
              <a:rPr lang="en-US" altLang="en-US" sz="1200" i="1" dirty="0"/>
              <a:t> = </a:t>
            </a:r>
            <a:r>
              <a:rPr lang="en-US" altLang="en-US" sz="1200" dirty="0"/>
              <a:t>'Spring' </a:t>
            </a:r>
            <a:r>
              <a:rPr lang="en-US" altLang="en-US" sz="1200" b="1" dirty="0"/>
              <a:t>and </a:t>
            </a:r>
            <a:r>
              <a:rPr lang="en-US" altLang="en-US" sz="1200" i="1" dirty="0"/>
              <a:t>year = </a:t>
            </a:r>
            <a:r>
              <a:rPr lang="en-US" altLang="en-US" sz="1200" dirty="0"/>
              <a:t>2018)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05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0A95FC-3E1D-E643-86C7-EFCD5EEF8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AF961-29BD-0A4C-8910-6CD6BBFE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 – Go to the Notebook</a:t>
            </a:r>
          </a:p>
        </p:txBody>
      </p:sp>
    </p:spTree>
    <p:extLst>
      <p:ext uri="{BB962C8B-B14F-4D97-AF65-F5344CB8AC3E}">
        <p14:creationId xmlns:p14="http://schemas.microsoft.com/office/powerpoint/2010/main" val="2877055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62624-288D-9F49-8C9B-172DD2A7A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0" y="3841931"/>
            <a:ext cx="8839200" cy="634819"/>
          </a:xfrm>
        </p:spPr>
        <p:txBody>
          <a:bodyPr/>
          <a:lstStyle/>
          <a:p>
            <a:r>
              <a:rPr lang="en-US" sz="1600" dirty="0"/>
              <a:t>UNION vs JOIN can be confusing. Basically, </a:t>
            </a:r>
          </a:p>
          <a:p>
            <a:pPr lvl="1"/>
            <a:r>
              <a:rPr lang="en-US" sz="1400" dirty="0"/>
              <a:t>JOIN puts the tables together “side by side.”</a:t>
            </a:r>
          </a:p>
          <a:p>
            <a:pPr lvl="1"/>
            <a:r>
              <a:rPr lang="en-US" sz="1400" dirty="0"/>
              <a:t>Union puts the tables together “one on top of the </a:t>
            </a:r>
            <a:r>
              <a:rPr lang="en-US" sz="1400" dirty="0" err="1"/>
              <a:t>oter</a:t>
            </a:r>
            <a:r>
              <a:rPr lang="en-US" sz="1400" dirty="0"/>
              <a:t>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A0409-8DA2-C34F-BA5B-87CA012C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and UNION – A Final 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BBF7E-E2F4-EE40-957A-17A63425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666750"/>
            <a:ext cx="3898446" cy="242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6648C-D5E1-E840-B582-C060B906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724" y="666750"/>
            <a:ext cx="4077706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242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FF395-F001-EB4C-9EF8-B5080BB66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Let’s Practice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You Guessed It.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Over to the Notebook.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It is Baseball and Game of Thrones Time!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096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Sub-Query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7673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5562600" y="3181350"/>
            <a:ext cx="35084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This is a little cryptic.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 think I know what they mean.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There are some operations we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will see later in the material,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 err="1">
                <a:solidFill>
                  <a:srgbClr val="FF0000"/>
                </a:solidFill>
              </a:rPr>
              <a:t>e.g</a:t>
            </a:r>
            <a:r>
              <a:rPr lang="en-US" sz="1600" dirty="0">
                <a:solidFill>
                  <a:srgbClr val="FF0000"/>
                </a:solidFill>
              </a:rPr>
              <a:t> IN, EXISTS, ... ...</a:t>
            </a:r>
          </a:p>
        </p:txBody>
      </p:sp>
    </p:spTree>
    <p:extLst>
      <p:ext uri="{BB962C8B-B14F-4D97-AF65-F5344CB8AC3E}">
        <p14:creationId xmlns:p14="http://schemas.microsoft.com/office/powerpoint/2010/main" val="1882376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B52A7-B09C-2043-A05B-5FB6CFE0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77" y="2419350"/>
            <a:ext cx="2216150" cy="128654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E71CF8-C2E5-654A-B3C0-A904BB860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slides that come with the book have surprisingly little material on</a:t>
            </a:r>
            <a:br>
              <a:rPr lang="en-US" sz="1800" dirty="0"/>
            </a:br>
            <a:r>
              <a:rPr lang="en-US" sz="1800" dirty="0"/>
              <a:t>nested subqueries. </a:t>
            </a:r>
          </a:p>
          <a:p>
            <a:r>
              <a:rPr lang="en-US" sz="1800" dirty="0"/>
              <a:t>The concept is:</a:t>
            </a:r>
          </a:p>
          <a:p>
            <a:pPr lvl="1"/>
            <a:r>
              <a:rPr lang="en-US" sz="1600" dirty="0"/>
              <a:t>Extremely important.</a:t>
            </a:r>
          </a:p>
          <a:p>
            <a:pPr lvl="1"/>
            <a:r>
              <a:rPr lang="en-US" sz="1600" dirty="0"/>
              <a:t>Students often find subqueries more confusing than joins.</a:t>
            </a:r>
          </a:p>
          <a:p>
            <a:pPr lvl="1"/>
            <a:r>
              <a:rPr lang="en-US" sz="1600" dirty="0"/>
              <a:t>The relationship/difference of subqueries to joins is often, initial unclear.</a:t>
            </a:r>
          </a:p>
          <a:p>
            <a:r>
              <a:rPr lang="en-US" sz="1800" dirty="0"/>
              <a:t>We have seen:</a:t>
            </a:r>
          </a:p>
          <a:p>
            <a:pPr lvl="1"/>
            <a:r>
              <a:rPr lang="en-US" sz="1600" dirty="0"/>
              <a:t>Union sort of puts a table on top of a table.</a:t>
            </a:r>
          </a:p>
          <a:p>
            <a:pPr lvl="1"/>
            <a:r>
              <a:rPr lang="en-US" sz="1600" dirty="0"/>
              <a:t>Join puts tables sort of puts tables side-by-side.</a:t>
            </a:r>
          </a:p>
          <a:p>
            <a:pPr lvl="1"/>
            <a:r>
              <a:rPr lang="en-US" sz="1600" dirty="0"/>
              <a:t>Subquery enables one query to call another</a:t>
            </a:r>
            <a:br>
              <a:rPr lang="en-US" sz="1600" dirty="0"/>
            </a:br>
            <a:r>
              <a:rPr lang="en-US" sz="1600" dirty="0"/>
              <a:t>during execution like a subfunction.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2AB4A-E7A4-A34E-B9A9-FB8186B2C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Subquery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1AE3-41CE-5140-B148-638EE779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75" y="3486150"/>
            <a:ext cx="2376003" cy="10350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D5CCB7-6839-0242-886C-0E5A8BA6EB48}"/>
              </a:ext>
            </a:extLst>
          </p:cNvPr>
          <p:cNvCxnSpPr/>
          <p:nvPr/>
        </p:nvCxnSpPr>
        <p:spPr>
          <a:xfrm flipV="1">
            <a:off x="4648200" y="2724150"/>
            <a:ext cx="1828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E8A5FD-24BC-8A4C-8F83-0896D66E47EA}"/>
              </a:ext>
            </a:extLst>
          </p:cNvPr>
          <p:cNvCxnSpPr>
            <a:cxnSpLocks/>
          </p:cNvCxnSpPr>
          <p:nvPr/>
        </p:nvCxnSpPr>
        <p:spPr>
          <a:xfrm>
            <a:off x="4953000" y="3208002"/>
            <a:ext cx="533400" cy="37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90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Model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423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Some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48" y="590550"/>
            <a:ext cx="2424104" cy="3449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523875"/>
            <a:ext cx="2262948" cy="409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72570" y="895350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5486400" y="753083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32498321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81D76-DD64-634E-823F-FCA3D07D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230" y="971550"/>
            <a:ext cx="5113970" cy="3657600"/>
          </a:xfrm>
        </p:spPr>
        <p:txBody>
          <a:bodyPr/>
          <a:lstStyle/>
          <a:p>
            <a:r>
              <a:rPr lang="en-US" sz="1600" dirty="0"/>
              <a:t>Assume I wrote a function </a:t>
            </a:r>
            <a:r>
              <a:rPr lang="en-US" sz="1600" dirty="0" err="1"/>
              <a:t>find_student_name</a:t>
            </a:r>
            <a:r>
              <a:rPr lang="en-US" sz="1600" dirty="0"/>
              <a:t>(x)</a:t>
            </a:r>
          </a:p>
          <a:p>
            <a:pPr lvl="1"/>
            <a:r>
              <a:rPr lang="en-US" sz="1400" dirty="0"/>
              <a:t>Input is an x</a:t>
            </a:r>
          </a:p>
          <a:p>
            <a:pPr lvl="1"/>
            <a:r>
              <a:rPr lang="en-US" sz="1400" dirty="0"/>
              <a:t>Loops through all students and returns students with </a:t>
            </a:r>
            <a:r>
              <a:rPr lang="en-US" sz="1400" dirty="0" err="1"/>
              <a:t>studentID</a:t>
            </a:r>
            <a:r>
              <a:rPr lang="en-US" sz="1400" dirty="0"/>
              <a:t> = X.</a:t>
            </a:r>
          </a:p>
          <a:p>
            <a:r>
              <a:rPr lang="en-US" sz="1600" dirty="0"/>
              <a:t>The query with a subquery above is like: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result = []</a:t>
            </a:r>
          </a:p>
          <a:p>
            <a:pPr marL="0" indent="0">
              <a:buNone/>
            </a:pPr>
            <a:r>
              <a:rPr lang="en-US" sz="1600" dirty="0"/>
              <a:t>For t in takes: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new_r</a:t>
            </a:r>
            <a:r>
              <a:rPr lang="en-US" sz="1600" dirty="0"/>
              <a:t> = t + </a:t>
            </a:r>
            <a:r>
              <a:rPr lang="en-US" sz="1600" dirty="0" err="1">
                <a:solidFill>
                  <a:srgbClr val="FF0000"/>
                </a:solidFill>
              </a:rPr>
              <a:t>find_student_name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t.id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result.append</a:t>
            </a:r>
            <a:r>
              <a:rPr lang="en-US" sz="1600" dirty="0"/>
              <a:t>(</a:t>
            </a:r>
            <a:r>
              <a:rPr lang="en-US" sz="1600" dirty="0" err="1"/>
              <a:t>new_r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Switch to Notebook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6A418-1586-874C-933D-141F819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Subquery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8B0B-8BCC-B740-A948-81EA76F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756711"/>
            <a:ext cx="1995695" cy="2839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65268A-2A73-104B-AC14-E4B62E427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1614333"/>
            <a:ext cx="1647660" cy="298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09833-E186-A348-ABF7-224869A0B721}"/>
              </a:ext>
            </a:extLst>
          </p:cNvPr>
          <p:cNvSpPr txBox="1"/>
          <p:nvPr/>
        </p:nvSpPr>
        <p:spPr>
          <a:xfrm>
            <a:off x="138054" y="1202713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3690B-1B4B-8243-8AA6-0EBC4F3E99BD}"/>
              </a:ext>
            </a:extLst>
          </p:cNvPr>
          <p:cNvSpPr txBox="1"/>
          <p:nvPr/>
        </p:nvSpPr>
        <p:spPr>
          <a:xfrm>
            <a:off x="7391400" y="1387379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29A41A-49D5-6740-97D2-4F6837ADA77C}"/>
              </a:ext>
            </a:extLst>
          </p:cNvPr>
          <p:cNvSpPr/>
          <p:nvPr/>
        </p:nvSpPr>
        <p:spPr>
          <a:xfrm>
            <a:off x="172570" y="471634"/>
            <a:ext cx="8361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*, </a:t>
            </a:r>
            <a:r>
              <a:rPr lang="en-US" dirty="0">
                <a:solidFill>
                  <a:srgbClr val="FF0000"/>
                </a:solidFill>
              </a:rPr>
              <a:t>(select name from student where </a:t>
            </a:r>
            <a:r>
              <a:rPr lang="en-US" dirty="0" err="1">
                <a:solidFill>
                  <a:srgbClr val="FF0000"/>
                </a:solidFill>
              </a:rPr>
              <a:t>student.id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 err="1">
                <a:solidFill>
                  <a:srgbClr val="FF0000"/>
                </a:solidFill>
              </a:rPr>
              <a:t>takes.id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as name from takes;</a:t>
            </a:r>
          </a:p>
        </p:txBody>
      </p:sp>
    </p:spTree>
    <p:extLst>
      <p:ext uri="{BB962C8B-B14F-4D97-AF65-F5344CB8AC3E}">
        <p14:creationId xmlns:p14="http://schemas.microsoft.com/office/powerpoint/2010/main" val="22716348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Nested Subqueries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319" y="888966"/>
            <a:ext cx="5742419" cy="3691556"/>
          </a:xfrm>
        </p:spPr>
        <p:txBody>
          <a:bodyPr/>
          <a:lstStyle/>
          <a:p>
            <a:r>
              <a:rPr lang="en-US" altLang="en-US" dirty="0"/>
              <a:t>SQL provides a mechanism for the nesting of subqueries. A </a:t>
            </a:r>
            <a:r>
              <a:rPr lang="en-US" altLang="en-US" b="1" dirty="0">
                <a:solidFill>
                  <a:srgbClr val="002060"/>
                </a:solidFill>
              </a:rPr>
              <a:t>subquery</a:t>
            </a:r>
            <a:r>
              <a:rPr lang="en-US" altLang="en-US" dirty="0"/>
              <a:t> is a </a:t>
            </a:r>
            <a:r>
              <a:rPr lang="en-US" altLang="en-US" b="1" dirty="0"/>
              <a:t>select-from-where</a:t>
            </a:r>
            <a:r>
              <a:rPr lang="en-US" altLang="en-US" dirty="0"/>
              <a:t> expression that is nested within another query.</a:t>
            </a:r>
          </a:p>
          <a:p>
            <a:r>
              <a:rPr lang="en-US" altLang="en-US" dirty="0"/>
              <a:t>The nesting can be done in the following SQL query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</a:p>
          <a:p>
            <a:pPr>
              <a:buFont typeface="Monotype Sorts" charset="2"/>
              <a:buNone/>
            </a:pPr>
            <a:r>
              <a:rPr lang="en-US" altLang="en-US" sz="600" i="1" dirty="0"/>
              <a:t> </a:t>
            </a:r>
            <a:br>
              <a:rPr lang="en-US" altLang="en-US" i="1" dirty="0"/>
            </a:br>
            <a:r>
              <a:rPr lang="en-US" altLang="en-US" dirty="0"/>
              <a:t>as follows:</a:t>
            </a:r>
          </a:p>
          <a:p>
            <a:pPr lvl="1"/>
            <a:r>
              <a:rPr lang="en-US" altLang="en-US" b="1" dirty="0"/>
              <a:t>From clause: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 can be replaced by any valid subquery</a:t>
            </a:r>
          </a:p>
          <a:p>
            <a:pPr lvl="1"/>
            <a:r>
              <a:rPr lang="en-US" altLang="en-US" b="1" dirty="0"/>
              <a:t>Where clause: </a:t>
            </a:r>
            <a:r>
              <a:rPr lang="en-US" altLang="en-US" i="1" dirty="0"/>
              <a:t>P</a:t>
            </a:r>
            <a:r>
              <a:rPr lang="en-US" altLang="en-US" dirty="0"/>
              <a:t> can be replaced with an expression of the form: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           </a:t>
            </a:r>
            <a:r>
              <a:rPr lang="en-US" altLang="en-US" i="1" dirty="0"/>
              <a:t>B</a:t>
            </a:r>
            <a:r>
              <a:rPr lang="en-US" altLang="en-US" dirty="0"/>
              <a:t> &lt;operation&gt; (subquery)</a:t>
            </a:r>
          </a:p>
          <a:p>
            <a:pPr lvl="1">
              <a:buFont typeface="Monotype Sorts" charset="2"/>
              <a:buNone/>
            </a:pPr>
            <a:r>
              <a:rPr lang="en-US" altLang="en-US" dirty="0"/>
              <a:t>     </a:t>
            </a:r>
            <a:r>
              <a:rPr lang="en-US" altLang="en-US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0000"/>
                </a:solidFill>
              </a:rPr>
              <a:t> is an attribute and &lt;operation&gt; to be defined later.</a:t>
            </a:r>
          </a:p>
          <a:p>
            <a:pPr lvl="1"/>
            <a:r>
              <a:rPr lang="en-US" altLang="en-US" b="1" dirty="0"/>
              <a:t>Select clause: </a:t>
            </a:r>
          </a:p>
          <a:p>
            <a:pPr marL="642938" lvl="2" indent="0">
              <a:buNone/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  </a:t>
            </a:r>
            <a:r>
              <a:rPr lang="en-US" altLang="en-US" dirty="0"/>
              <a:t>can be replaced be a subquery that generates a single value.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A442C-D115-9842-9D01-CBCBDDC8CEA0}"/>
              </a:ext>
            </a:extLst>
          </p:cNvPr>
          <p:cNvSpPr txBox="1"/>
          <p:nvPr/>
        </p:nvSpPr>
        <p:spPr>
          <a:xfrm>
            <a:off x="4953000" y="150495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Subquery MUST return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single scalar if in the SELECT.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Table if in the FROM.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FF0000"/>
                </a:solidFill>
              </a:rPr>
              <a:t>If in the WHERE: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Either a scalar or a table.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Depending on the operation.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0022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Membership</a:t>
            </a:r>
          </a:p>
        </p:txBody>
      </p:sp>
    </p:spTree>
    <p:extLst>
      <p:ext uri="{BB962C8B-B14F-4D97-AF65-F5344CB8AC3E}">
        <p14:creationId xmlns:p14="http://schemas.microsoft.com/office/powerpoint/2010/main" val="42349343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32248"/>
            <a:ext cx="5736235" cy="3886466"/>
          </a:xfrm>
        </p:spPr>
        <p:txBody>
          <a:bodyPr/>
          <a:lstStyle/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and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r>
              <a:rPr lang="en-US" altLang="en-US" dirty="0"/>
              <a:t>Find courses offered in Fall 2017 but not in Spring 2018</a:t>
            </a:r>
          </a:p>
          <a:p>
            <a:pPr>
              <a:tabLst>
                <a:tab pos="770335" algn="l"/>
              </a:tabLst>
            </a:pPr>
            <a:endParaRPr lang="en-US" altLang="en-US" dirty="0"/>
          </a:p>
          <a:p>
            <a:pPr>
              <a:tabLst>
                <a:tab pos="770335" algn="l"/>
              </a:tabLst>
            </a:pPr>
            <a:endParaRPr lang="en-US" altLang="en-US" dirty="0"/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2362200" y="1174095"/>
            <a:ext cx="46624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2362200" y="2770039"/>
            <a:ext cx="49399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'Fall'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2017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br>
              <a:rPr lang="en-US" altLang="en-US" sz="1200" b="1" dirty="0">
                <a:solidFill>
                  <a:srgbClr val="000000"/>
                </a:solidFill>
              </a:rPr>
            </a:br>
            <a:r>
              <a:rPr lang="en-US" altLang="en-US" sz="1200" b="1" dirty="0">
                <a:solidFill>
                  <a:srgbClr val="000000"/>
                </a:solidFill>
              </a:rPr>
              <a:t>          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00" i="1" dirty="0">
                <a:solidFill>
                  <a:srgbClr val="000000"/>
                </a:solidFill>
              </a:rPr>
              <a:t>  </a:t>
            </a:r>
            <a:r>
              <a:rPr lang="en-US" altLang="en-US" sz="1200" b="1" dirty="0">
                <a:solidFill>
                  <a:srgbClr val="000000"/>
                </a:solidFill>
              </a:rPr>
              <a:t>not in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 err="1">
                <a:solidFill>
                  <a:srgbClr val="000000"/>
                </a:solidFill>
              </a:rPr>
              <a:t>course_id</a:t>
            </a:r>
            <a:endParaRPr lang="en-US" altLang="en-US" sz="1200" i="1" dirty="0">
              <a:solidFill>
                <a:srgbClr val="000000"/>
              </a:solidFill>
            </a:endParaRP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section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semester </a:t>
            </a:r>
            <a:r>
              <a:rPr lang="en-US" altLang="en-US" sz="1200" dirty="0">
                <a:solidFill>
                  <a:srgbClr val="000000"/>
                </a:solidFill>
              </a:rPr>
              <a:t>= 'Spring'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>
                <a:solidFill>
                  <a:srgbClr val="000000"/>
                </a:solidFill>
              </a:rPr>
              <a:t>year</a:t>
            </a:r>
            <a:r>
              <a:rPr lang="en-US" altLang="en-US" sz="1200" dirty="0">
                <a:solidFill>
                  <a:srgbClr val="000000"/>
                </a:solidFill>
              </a:rPr>
              <a:t>= 2018);</a:t>
            </a:r>
          </a:p>
        </p:txBody>
      </p:sp>
    </p:spTree>
    <p:extLst>
      <p:ext uri="{BB962C8B-B14F-4D97-AF65-F5344CB8AC3E}">
        <p14:creationId xmlns:p14="http://schemas.microsoft.com/office/powerpoint/2010/main" val="17200495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Membership (Cont.)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2815"/>
            <a:ext cx="5749077" cy="3802337"/>
          </a:xfrm>
        </p:spPr>
        <p:txBody>
          <a:bodyPr/>
          <a:lstStyle/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Name all instructors whose name is neither “Mozart” nor Einstein”</a:t>
            </a:r>
          </a:p>
          <a:p>
            <a:pPr marL="0" indent="0" defTabSz="686991">
              <a:buNone/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>
              <a:spcBef>
                <a:spcPts val="0"/>
              </a:spcBef>
              <a:buNone/>
            </a:pPr>
            <a:r>
              <a:rPr lang="en-US" altLang="en-US" dirty="0"/>
              <a:t>                 </a:t>
            </a:r>
            <a:r>
              <a:rPr lang="en-US" altLang="en-US" b="1" dirty="0"/>
              <a:t>select distinct </a:t>
            </a:r>
            <a:r>
              <a:rPr lang="en-US" altLang="en-US" i="1" dirty="0"/>
              <a:t>name</a:t>
            </a:r>
            <a:endParaRPr lang="en-US" altLang="en-US" dirty="0"/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from </a:t>
            </a:r>
            <a:r>
              <a:rPr lang="en-US" altLang="en-US" i="1" dirty="0"/>
              <a:t>instructor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b="1" dirty="0"/>
              <a:t>                 where </a:t>
            </a:r>
            <a:r>
              <a:rPr lang="en-US" altLang="en-US" dirty="0"/>
              <a:t> </a:t>
            </a:r>
            <a:r>
              <a:rPr lang="en-US" altLang="en-US" i="1" dirty="0"/>
              <a:t>name </a:t>
            </a:r>
            <a:r>
              <a:rPr lang="en-US" altLang="en-US" b="1" dirty="0"/>
              <a:t>not in </a:t>
            </a:r>
            <a:r>
              <a:rPr lang="en-US" altLang="en-US" dirty="0"/>
              <a:t>('Mozart', 'Einstein') </a:t>
            </a:r>
          </a:p>
          <a:p>
            <a:pPr>
              <a:buNone/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Find the total number of (distinct) students who have taken course sections taught by the instructor with </a:t>
            </a:r>
            <a:r>
              <a:rPr lang="en-US" altLang="en-US" i="1" dirty="0"/>
              <a:t>ID </a:t>
            </a:r>
            <a:r>
              <a:rPr lang="en-US" altLang="en-US" dirty="0"/>
              <a:t>10101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dirty="0"/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sz="600" dirty="0"/>
          </a:p>
          <a:p>
            <a:pPr defTabSz="686991">
              <a:tabLst>
                <a:tab pos="513160" algn="l"/>
                <a:tab pos="938213" algn="l"/>
              </a:tabLst>
            </a:pPr>
            <a:r>
              <a:rPr lang="en-US" altLang="en-US" dirty="0"/>
              <a:t>Note: Above query can be written in a much simpler manner.  </a:t>
            </a:r>
            <a:br>
              <a:rPr lang="en-US" altLang="en-US" dirty="0"/>
            </a:br>
            <a:r>
              <a:rPr lang="en-US" altLang="en-US" dirty="0"/>
              <a:t>The formulation above is simply to illustrate SQL features</a:t>
            </a:r>
          </a:p>
          <a:p>
            <a:pPr defTabSz="686991">
              <a:tabLst>
                <a:tab pos="513160" algn="l"/>
                <a:tab pos="938213" algn="l"/>
              </a:tabLst>
            </a:pPr>
            <a:endParaRPr lang="en-US" altLang="en-US" i="1" dirty="0"/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2495809" y="2483466"/>
            <a:ext cx="4826050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count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distinct 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)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takes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  <a:r>
              <a:rPr lang="en-US" altLang="en-US" sz="1275" dirty="0">
                <a:solidFill>
                  <a:srgbClr val="000000"/>
                </a:solidFill>
              </a:rPr>
              <a:t>) </a:t>
            </a:r>
            <a:r>
              <a:rPr lang="en-US" altLang="en-US" sz="1275" b="1" dirty="0">
                <a:solidFill>
                  <a:srgbClr val="000000"/>
                </a:solidFill>
              </a:rPr>
              <a:t>in </a:t>
            </a:r>
            <a:br>
              <a:rPr lang="en-US" altLang="en-US" sz="1275" b="1" dirty="0">
                <a:solidFill>
                  <a:srgbClr val="000000"/>
                </a:solidFill>
              </a:rPr>
            </a:br>
            <a:r>
              <a:rPr lang="en-US" altLang="en-US" sz="1275" b="1" dirty="0">
                <a:solidFill>
                  <a:srgbClr val="000000"/>
                </a:solidFill>
              </a:rPr>
              <a:t>                               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 err="1">
                <a:solidFill>
                  <a:srgbClr val="000000"/>
                </a:solidFill>
              </a:rPr>
              <a:t>course_id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 err="1">
                <a:solidFill>
                  <a:srgbClr val="000000"/>
                </a:solidFill>
              </a:rPr>
              <a:t>sec_id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semester</a:t>
            </a:r>
            <a:r>
              <a:rPr lang="en-US" altLang="en-US" sz="1275" dirty="0">
                <a:solidFill>
                  <a:srgbClr val="000000"/>
                </a:solidFill>
              </a:rPr>
              <a:t>, </a:t>
            </a:r>
            <a:r>
              <a:rPr lang="en-US" altLang="en-US" sz="1275" i="1" dirty="0">
                <a:solidFill>
                  <a:srgbClr val="000000"/>
                </a:solidFill>
              </a:rPr>
              <a:t>year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teaches</a:t>
            </a:r>
            <a:r>
              <a:rPr lang="en-US" altLang="en-US" sz="1275" dirty="0">
                <a:solidFill>
                  <a:srgbClr val="000000"/>
                </a:solidFill>
              </a:rPr>
              <a:t>.</a:t>
            </a:r>
            <a:r>
              <a:rPr lang="en-US" altLang="en-US" sz="1275" i="1" dirty="0">
                <a:solidFill>
                  <a:srgbClr val="000000"/>
                </a:solidFill>
              </a:rPr>
              <a:t>ID</a:t>
            </a:r>
            <a:r>
              <a:rPr lang="en-US" altLang="en-US" sz="1275" dirty="0">
                <a:solidFill>
                  <a:srgbClr val="000000"/>
                </a:solidFill>
              </a:rPr>
              <a:t>= 10101);</a:t>
            </a: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  <a:p>
            <a:pPr defTabSz="685800"/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4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852613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</a:t>
            </a:r>
          </a:p>
        </p:txBody>
      </p:sp>
    </p:spTree>
    <p:extLst>
      <p:ext uri="{BB962C8B-B14F-4D97-AF65-F5344CB8AC3E}">
        <p14:creationId xmlns:p14="http://schemas.microsoft.com/office/powerpoint/2010/main" val="40450803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107156"/>
            <a:ext cx="6057900" cy="457200"/>
          </a:xfrm>
        </p:spPr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5610" y="829865"/>
            <a:ext cx="5538179" cy="3151869"/>
          </a:xfrm>
        </p:spPr>
        <p:txBody>
          <a:bodyPr/>
          <a:lstStyle/>
          <a:p>
            <a:pPr defTabSz="686991">
              <a:tabLst>
                <a:tab pos="1372791" algn="l"/>
              </a:tabLst>
            </a:pPr>
            <a:r>
              <a:rPr lang="en-US" altLang="en-US" dirty="0"/>
              <a:t>Find names of instructors with salary greater than that of some (at least one) instructor in the Biology department.</a:t>
            </a:r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endParaRPr lang="en-US" altLang="en-US" dirty="0"/>
          </a:p>
          <a:p>
            <a:pPr defTabSz="686991">
              <a:tabLst>
                <a:tab pos="1372791" algn="l"/>
              </a:tabLst>
            </a:pPr>
            <a:r>
              <a:rPr lang="en-US" altLang="en-US" dirty="0"/>
              <a:t>Same query using &gt; </a:t>
            </a:r>
            <a:r>
              <a:rPr lang="en-US" altLang="en-US" b="1" dirty="0"/>
              <a:t>some</a:t>
            </a:r>
            <a:r>
              <a:rPr lang="en-US" altLang="en-US" dirty="0"/>
              <a:t> clause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2611041" y="2464420"/>
            <a:ext cx="42433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>
                <a:solidFill>
                  <a:srgbClr val="000000"/>
                </a:solidFill>
              </a:rPr>
              <a:t>salary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b="1" dirty="0">
                <a:solidFill>
                  <a:srgbClr val="000000"/>
                </a:solidFill>
              </a:rPr>
              <a:t>some </a:t>
            </a:r>
            <a:r>
              <a:rPr lang="en-US" altLang="en-US" sz="1200" dirty="0">
                <a:solidFill>
                  <a:srgbClr val="000000"/>
                </a:solidFill>
              </a:rPr>
              <a:t>(</a:t>
            </a:r>
            <a:r>
              <a:rPr lang="en-US" altLang="en-US" sz="1200" b="1" dirty="0">
                <a:solidFill>
                  <a:srgbClr val="000000"/>
                </a:solidFill>
              </a:rPr>
              <a:t>select </a:t>
            </a:r>
            <a:r>
              <a:rPr lang="en-US" altLang="en-US" sz="1200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                                     where </a:t>
            </a:r>
            <a:r>
              <a:rPr lang="en-US" altLang="en-US" sz="1200" i="1" dirty="0">
                <a:solidFill>
                  <a:srgbClr val="000000"/>
                </a:solidFill>
              </a:rPr>
              <a:t>dept name </a:t>
            </a:r>
            <a:r>
              <a:rPr lang="en-US" altLang="en-US" sz="1200" dirty="0">
                <a:solidFill>
                  <a:srgbClr val="000000"/>
                </a:solidFill>
              </a:rPr>
              <a:t>= 'Biology');</a:t>
            </a:r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2607469" y="1354850"/>
            <a:ext cx="39564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select distinct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.</a:t>
            </a:r>
            <a:r>
              <a:rPr lang="en-US" altLang="en-US" sz="1200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from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T</a:t>
            </a:r>
            <a:r>
              <a:rPr lang="en-US" altLang="en-US" sz="1200" dirty="0">
                <a:solidFill>
                  <a:srgbClr val="000000"/>
                </a:solidFill>
              </a:rPr>
              <a:t>, </a:t>
            </a:r>
            <a:r>
              <a:rPr lang="en-US" altLang="en-US" sz="1200" i="1" dirty="0">
                <a:solidFill>
                  <a:srgbClr val="000000"/>
                </a:solidFill>
              </a:rPr>
              <a:t>instructor </a:t>
            </a:r>
            <a:r>
              <a:rPr lang="en-US" altLang="en-US" sz="1200" b="1" dirty="0">
                <a:solidFill>
                  <a:srgbClr val="000000"/>
                </a:solidFill>
              </a:rPr>
              <a:t>as </a:t>
            </a:r>
            <a:r>
              <a:rPr lang="en-US" altLang="en-US" sz="1200" i="1" dirty="0">
                <a:solidFill>
                  <a:srgbClr val="000000"/>
                </a:solidFill>
              </a:rPr>
              <a:t>S</a:t>
            </a:r>
          </a:p>
          <a:p>
            <a:pPr defTabSz="685800"/>
            <a:r>
              <a:rPr lang="en-US" altLang="en-US" sz="1200" b="1" dirty="0">
                <a:solidFill>
                  <a:srgbClr val="000000"/>
                </a:solidFill>
              </a:rPr>
              <a:t>where </a:t>
            </a:r>
            <a:r>
              <a:rPr lang="en-US" altLang="en-US" sz="1200" i="1" dirty="0" err="1">
                <a:solidFill>
                  <a:srgbClr val="000000"/>
                </a:solidFill>
              </a:rPr>
              <a:t>T.salary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dirty="0">
                <a:solidFill>
                  <a:srgbClr val="000000"/>
                </a:solidFill>
              </a:rPr>
              <a:t>&gt; </a:t>
            </a:r>
            <a:r>
              <a:rPr lang="en-US" altLang="en-US" sz="1200" i="1" dirty="0" err="1">
                <a:solidFill>
                  <a:srgbClr val="000000"/>
                </a:solidFill>
              </a:rPr>
              <a:t>S.salary</a:t>
            </a:r>
            <a:r>
              <a:rPr lang="en-US" altLang="en-US" sz="1200" i="1" dirty="0">
                <a:solidFill>
                  <a:srgbClr val="000000"/>
                </a:solidFill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</a:rPr>
              <a:t>and </a:t>
            </a:r>
            <a:r>
              <a:rPr lang="en-US" altLang="en-US" sz="1200" i="1" dirty="0" err="1">
                <a:solidFill>
                  <a:srgbClr val="000000"/>
                </a:solidFill>
              </a:rPr>
              <a:t>S.dept</a:t>
            </a:r>
            <a:r>
              <a:rPr lang="en-US" altLang="en-US" sz="1200" i="1" dirty="0">
                <a:solidFill>
                  <a:srgbClr val="000000"/>
                </a:solidFill>
              </a:rPr>
              <a:t> name </a:t>
            </a:r>
            <a:r>
              <a:rPr lang="en-US" altLang="en-US" sz="1200" dirty="0">
                <a:solidFill>
                  <a:srgbClr val="000000"/>
                </a:solidFill>
              </a:rPr>
              <a:t>= 'Biology';</a:t>
            </a:r>
          </a:p>
        </p:txBody>
      </p:sp>
    </p:spTree>
    <p:extLst>
      <p:ext uri="{BB962C8B-B14F-4D97-AF65-F5344CB8AC3E}">
        <p14:creationId xmlns:p14="http://schemas.microsoft.com/office/powerpoint/2010/main" val="36553652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10916" y="109791"/>
            <a:ext cx="6057900" cy="457200"/>
          </a:xfrm>
        </p:spPr>
        <p:txBody>
          <a:bodyPr/>
          <a:lstStyle/>
          <a:p>
            <a:r>
              <a:rPr lang="en-US" altLang="en-US" dirty="0"/>
              <a:t>Definition of  </a:t>
            </a:r>
            <a:r>
              <a:rPr lang="ja-JP" altLang="en-US" dirty="0"/>
              <a:t>“</a:t>
            </a:r>
            <a:r>
              <a:rPr lang="en-US" altLang="ja-JP" dirty="0"/>
              <a:t>some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1149" y="829867"/>
            <a:ext cx="5100637" cy="535781"/>
          </a:xfrm>
        </p:spPr>
        <p:txBody>
          <a:bodyPr/>
          <a:lstStyle/>
          <a:p>
            <a:r>
              <a:rPr lang="en-US" altLang="en-US" dirty="0"/>
              <a:t>F &lt;comp&gt; </a:t>
            </a:r>
            <a:r>
              <a:rPr lang="en-US" altLang="en-US" b="1" dirty="0"/>
              <a:t>some </a:t>
            </a:r>
            <a:r>
              <a:rPr lang="en-US" altLang="en-US" i="1" dirty="0"/>
              <a:t>r </a:t>
            </a:r>
            <a:r>
              <a:rPr lang="en-US" altLang="en-US" dirty="0">
                <a:sym typeface="Symbol" panose="05050102010706020507" pitchFamily="18" charset="2"/>
              </a:rPr>
              <a:t>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</a:t>
            </a:r>
            <a:r>
              <a:rPr lang="en-US" altLang="en-US" i="1" dirty="0">
                <a:sym typeface="Symbol" panose="05050102010706020507" pitchFamily="18" charset="2"/>
              </a:rPr>
              <a:t>r </a:t>
            </a:r>
            <a:r>
              <a:rPr lang="en-US" altLang="en-US" dirty="0">
                <a:sym typeface="Symbol" panose="05050102010706020507" pitchFamily="18" charset="2"/>
              </a:rPr>
              <a:t>such that (F &lt;comp&gt; </a:t>
            </a:r>
            <a:r>
              <a:rPr lang="en-US" altLang="en-US" i="1" dirty="0">
                <a:sym typeface="Symbol" panose="05050102010706020507" pitchFamily="18" charset="2"/>
              </a:rPr>
              <a:t>t 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&lt;comp&gt; can be:      </a:t>
            </a:r>
            <a:endParaRPr lang="en-US" altLang="en-US" dirty="0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77666" y="1464469"/>
            <a:ext cx="5854303" cy="3175397"/>
            <a:chOff x="809625" y="1952625"/>
            <a:chExt cx="7805738" cy="4233863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105025" y="1952625"/>
              <a:ext cx="457200" cy="1066800"/>
              <a:chOff x="2448" y="1296"/>
              <a:chExt cx="288" cy="960"/>
            </a:xfrm>
          </p:grpSpPr>
          <p:sp>
            <p:nvSpPr>
              <p:cNvPr id="52246" name="Rectangle 5"/>
              <p:cNvSpPr>
                <a:spLocks noChangeArrowheads="1"/>
              </p:cNvSpPr>
              <p:nvPr/>
            </p:nvSpPr>
            <p:spPr bwMode="auto">
              <a:xfrm>
                <a:off x="2448" y="1296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52247" name="Rectangle 6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248" name="Rectangle 7"/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288" cy="33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Helvetica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defTabSz="685800"/>
                <a:r>
                  <a:rPr lang="en-US" altLang="en-US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52229" name="Text Box 8"/>
            <p:cNvSpPr txBox="1">
              <a:spLocks noChangeArrowheads="1"/>
            </p:cNvSpPr>
            <p:nvPr/>
          </p:nvSpPr>
          <p:spPr bwMode="auto">
            <a:xfrm>
              <a:off x="830262" y="2257425"/>
              <a:ext cx="135096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30" name="Text Box 9"/>
            <p:cNvSpPr txBox="1">
              <a:spLocks noChangeArrowheads="1"/>
            </p:cNvSpPr>
            <p:nvPr/>
          </p:nvSpPr>
          <p:spPr bwMode="auto">
            <a:xfrm>
              <a:off x="2638425" y="2257425"/>
              <a:ext cx="914400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31" name="Rectangle 10"/>
            <p:cNvSpPr>
              <a:spLocks noChangeArrowheads="1"/>
            </p:cNvSpPr>
            <p:nvPr/>
          </p:nvSpPr>
          <p:spPr bwMode="auto">
            <a:xfrm>
              <a:off x="2105025" y="3118035"/>
              <a:ext cx="457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2" name="Rectangle 11"/>
            <p:cNvSpPr>
              <a:spLocks noChangeArrowheads="1"/>
            </p:cNvSpPr>
            <p:nvPr/>
          </p:nvSpPr>
          <p:spPr bwMode="auto">
            <a:xfrm>
              <a:off x="2105025" y="3476625"/>
              <a:ext cx="457200" cy="2968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3" name="Rectangle 12"/>
            <p:cNvSpPr>
              <a:spLocks noChangeArrowheads="1"/>
            </p:cNvSpPr>
            <p:nvPr/>
          </p:nvSpPr>
          <p:spPr bwMode="auto">
            <a:xfrm>
              <a:off x="2105025" y="39306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4" name="Text Box 13"/>
            <p:cNvSpPr txBox="1">
              <a:spLocks noChangeArrowheads="1"/>
            </p:cNvSpPr>
            <p:nvPr/>
          </p:nvSpPr>
          <p:spPr bwMode="auto">
            <a:xfrm>
              <a:off x="2638425" y="3416300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false</a:t>
              </a:r>
            </a:p>
          </p:txBody>
        </p:sp>
        <p:sp>
          <p:nvSpPr>
            <p:cNvPr id="52235" name="Rectangle 14"/>
            <p:cNvSpPr>
              <a:spLocks noChangeArrowheads="1"/>
            </p:cNvSpPr>
            <p:nvPr/>
          </p:nvSpPr>
          <p:spPr bwMode="auto">
            <a:xfrm>
              <a:off x="2105025" y="4235450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6" name="Rectangle 15"/>
            <p:cNvSpPr>
              <a:spLocks noChangeArrowheads="1"/>
            </p:cNvSpPr>
            <p:nvPr/>
          </p:nvSpPr>
          <p:spPr bwMode="auto">
            <a:xfrm>
              <a:off x="2105025" y="4772025"/>
              <a:ext cx="457200" cy="3079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2237" name="Rectangle 16"/>
            <p:cNvSpPr>
              <a:spLocks noChangeArrowheads="1"/>
            </p:cNvSpPr>
            <p:nvPr/>
          </p:nvSpPr>
          <p:spPr bwMode="auto">
            <a:xfrm>
              <a:off x="2105025" y="5076825"/>
              <a:ext cx="457200" cy="3095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/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2238" name="Text Box 17"/>
            <p:cNvSpPr txBox="1">
              <a:spLocks noChangeArrowheads="1"/>
            </p:cNvSpPr>
            <p:nvPr/>
          </p:nvSpPr>
          <p:spPr bwMode="auto">
            <a:xfrm>
              <a:off x="809625" y="5000625"/>
              <a:ext cx="14478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</a:t>
              </a:r>
              <a:r>
                <a:rPr lang="en-US" altLang="en-US" sz="1350">
                  <a:solidFill>
                    <a:srgbClr val="000000"/>
                  </a:solidFill>
                </a:rPr>
                <a:t>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</a:p>
          </p:txBody>
        </p:sp>
        <p:sp>
          <p:nvSpPr>
            <p:cNvPr id="52239" name="Text Box 18"/>
            <p:cNvSpPr txBox="1">
              <a:spLocks noChangeArrowheads="1"/>
            </p:cNvSpPr>
            <p:nvPr/>
          </p:nvSpPr>
          <p:spPr bwMode="auto">
            <a:xfrm>
              <a:off x="2638425" y="5000625"/>
              <a:ext cx="25146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 (since 0 </a:t>
              </a: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 </a:t>
              </a:r>
              <a:r>
                <a:rPr lang="en-US" altLang="en-US" sz="1350">
                  <a:solidFill>
                    <a:srgbClr val="000000"/>
                  </a:solidFill>
                  <a:sym typeface="Symbol" panose="05050102010706020507" pitchFamily="18" charset="2"/>
                </a:rPr>
                <a:t>5)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240" name="Text Box 19"/>
            <p:cNvSpPr txBox="1">
              <a:spLocks noChangeArrowheads="1"/>
            </p:cNvSpPr>
            <p:nvPr/>
          </p:nvSpPr>
          <p:spPr bwMode="auto">
            <a:xfrm>
              <a:off x="3738563" y="2486025"/>
              <a:ext cx="48768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(read:  5 &lt; some tuple in the relation) </a:t>
              </a:r>
            </a:p>
          </p:txBody>
        </p:sp>
        <p:sp>
          <p:nvSpPr>
            <p:cNvPr id="52241" name="Text Box 20"/>
            <p:cNvSpPr txBox="1">
              <a:spLocks noChangeArrowheads="1"/>
            </p:cNvSpPr>
            <p:nvPr/>
          </p:nvSpPr>
          <p:spPr bwMode="auto">
            <a:xfrm>
              <a:off x="844550" y="3402013"/>
              <a:ext cx="1377949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&lt;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2" name="Text Box 21"/>
            <p:cNvSpPr txBox="1">
              <a:spLocks noChangeArrowheads="1"/>
            </p:cNvSpPr>
            <p:nvPr/>
          </p:nvSpPr>
          <p:spPr bwMode="auto">
            <a:xfrm>
              <a:off x="2638425" y="4159251"/>
              <a:ext cx="12192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) = true</a:t>
              </a:r>
            </a:p>
          </p:txBody>
        </p:sp>
        <p:sp>
          <p:nvSpPr>
            <p:cNvPr id="52243" name="Text Box 22"/>
            <p:cNvSpPr txBox="1">
              <a:spLocks noChangeArrowheads="1"/>
            </p:cNvSpPr>
            <p:nvPr/>
          </p:nvSpPr>
          <p:spPr bwMode="auto">
            <a:xfrm>
              <a:off x="885825" y="4162425"/>
              <a:ext cx="1524000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spcBef>
                  <a:spcPct val="50000"/>
                </a:spcBef>
              </a:pPr>
              <a:r>
                <a:rPr lang="en-US" altLang="en-US" sz="1350">
                  <a:solidFill>
                    <a:srgbClr val="000000"/>
                  </a:solidFill>
                </a:rPr>
                <a:t>(5 = </a:t>
              </a:r>
              <a:r>
                <a:rPr lang="en-US" altLang="en-US" sz="1350" b="1">
                  <a:solidFill>
                    <a:srgbClr val="000000"/>
                  </a:solidFill>
                </a:rPr>
                <a:t>some</a:t>
              </a:r>
              <a:endParaRPr lang="en-US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2244" name="Rectangle 23"/>
            <p:cNvSpPr>
              <a:spLocks noChangeArrowheads="1"/>
            </p:cNvSpPr>
            <p:nvPr/>
          </p:nvSpPr>
          <p:spPr bwMode="auto">
            <a:xfrm>
              <a:off x="823913" y="5472113"/>
              <a:ext cx="6800850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866" tIns="33338" rIns="67866" bIns="33338"/>
            <a:lstStyle>
              <a:lvl1pPr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(=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</a:rPr>
                <a:t>) 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in</a:t>
              </a:r>
            </a:p>
            <a:p>
              <a:pPr defTabSz="685800"/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However, (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some</a:t>
              </a:r>
              <a:r>
                <a:rPr lang="en-US" altLang="en-US" sz="1350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)  </a:t>
              </a:r>
              <a:r>
                <a:rPr lang="en-US" altLang="en-US" sz="1350" b="1">
                  <a:solidFill>
                    <a:srgbClr val="000000"/>
                  </a:solidFill>
                  <a:latin typeface="Arial" panose="020B0604020202020204" pitchFamily="34" charset="0"/>
                  <a:sym typeface="Symbol" panose="05050102010706020507" pitchFamily="18" charset="2"/>
                </a:rPr>
                <a:t>not in</a:t>
              </a:r>
              <a:endParaRPr lang="en-US" altLang="en-US" sz="135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52245" name="Line 24"/>
            <p:cNvSpPr>
              <a:spLocks noChangeShapeType="1"/>
            </p:cNvSpPr>
            <p:nvPr/>
          </p:nvSpPr>
          <p:spPr bwMode="auto">
            <a:xfrm flipH="1">
              <a:off x="2919413" y="5840413"/>
              <a:ext cx="122237" cy="279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/>
              <a:endParaRPr lang="en-IN" sz="120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549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Comparison – </a:t>
            </a:r>
            <a:r>
              <a:rPr lang="ja-JP" altLang="en-US" dirty="0"/>
              <a:t>“</a:t>
            </a:r>
            <a:r>
              <a:rPr lang="en-US" altLang="ja-JP" dirty="0"/>
              <a:t>all</a:t>
            </a:r>
            <a:r>
              <a:rPr lang="ja-JP" altLang="en-US" dirty="0"/>
              <a:t>”</a:t>
            </a:r>
            <a:r>
              <a:rPr lang="en-US" altLang="ja-JP" dirty="0"/>
              <a:t> Clause</a:t>
            </a:r>
            <a:endParaRPr lang="en-US" altLang="en-US" dirty="0"/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0529" cy="549688"/>
          </a:xfrm>
        </p:spPr>
        <p:txBody>
          <a:bodyPr/>
          <a:lstStyle/>
          <a:p>
            <a:pPr>
              <a:tabLst>
                <a:tab pos="1027510" algn="l"/>
                <a:tab pos="1372791" algn="l"/>
              </a:tabLst>
            </a:pPr>
            <a:r>
              <a:rPr lang="en-US" altLang="en-US" dirty="0"/>
              <a:t>Find the names of all instructors whose salary is greater than the salary of all instructors in the Biology department.</a:t>
            </a: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2547986" y="1332740"/>
            <a:ext cx="3763565" cy="107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name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where </a:t>
            </a:r>
            <a:r>
              <a:rPr lang="en-US" altLang="en-US" sz="1275" i="1" dirty="0">
                <a:solidFill>
                  <a:srgbClr val="000000"/>
                </a:solidFill>
              </a:rPr>
              <a:t>salary </a:t>
            </a:r>
            <a:r>
              <a:rPr lang="en-US" altLang="en-US" sz="1275" dirty="0">
                <a:solidFill>
                  <a:srgbClr val="000000"/>
                </a:solidFill>
              </a:rPr>
              <a:t>&gt; </a:t>
            </a:r>
            <a:r>
              <a:rPr lang="en-US" altLang="en-US" sz="1275" b="1" dirty="0">
                <a:solidFill>
                  <a:srgbClr val="000000"/>
                </a:solidFill>
              </a:rPr>
              <a:t>all </a:t>
            </a:r>
            <a:r>
              <a:rPr lang="en-US" altLang="en-US" sz="1275" dirty="0">
                <a:solidFill>
                  <a:srgbClr val="000000"/>
                </a:solidFill>
              </a:rPr>
              <a:t>(</a:t>
            </a:r>
            <a:r>
              <a:rPr lang="en-US" altLang="en-US" sz="1275" b="1" dirty="0">
                <a:solidFill>
                  <a:srgbClr val="000000"/>
                </a:solidFill>
              </a:rPr>
              <a:t>select </a:t>
            </a:r>
            <a:r>
              <a:rPr lang="en-US" altLang="en-US" sz="1275" i="1" dirty="0">
                <a:solidFill>
                  <a:srgbClr val="000000"/>
                </a:solidFill>
              </a:rPr>
              <a:t>salary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from </a:t>
            </a:r>
            <a:r>
              <a:rPr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lang="en-US" altLang="en-US" sz="1275" b="1" dirty="0">
                <a:solidFill>
                  <a:srgbClr val="000000"/>
                </a:solidFill>
              </a:rPr>
              <a:t>                                where </a:t>
            </a:r>
            <a:r>
              <a:rPr lang="en-US" altLang="en-US" sz="1275" i="1" dirty="0">
                <a:solidFill>
                  <a:srgbClr val="000000"/>
                </a:solidFill>
              </a:rPr>
              <a:t>dept name </a:t>
            </a:r>
            <a:r>
              <a:rPr lang="en-US" altLang="en-US" sz="1275" dirty="0">
                <a:solidFill>
                  <a:srgbClr val="000000"/>
                </a:solidFill>
              </a:rPr>
              <a:t>= 'Biology');</a:t>
            </a:r>
          </a:p>
        </p:txBody>
      </p:sp>
    </p:spTree>
    <p:extLst>
      <p:ext uri="{BB962C8B-B14F-4D97-AF65-F5344CB8AC3E}">
        <p14:creationId xmlns:p14="http://schemas.microsoft.com/office/powerpoint/2010/main" val="148339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52021</TotalTime>
  <Words>9603</Words>
  <Application>Microsoft Macintosh PowerPoint</Application>
  <PresentationFormat>On-screen Show (16:9)</PresentationFormat>
  <Paragraphs>1071</Paragraphs>
  <Slides>129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129</vt:i4>
      </vt:variant>
    </vt:vector>
  </HeadingPairs>
  <TitlesOfParts>
    <vt:vector size="144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Times New Roman</vt:lpstr>
      <vt:lpstr>Webdings</vt:lpstr>
      <vt:lpstr>Wingdings</vt:lpstr>
      <vt:lpstr>Office Theme</vt:lpstr>
      <vt:lpstr>3_db-5-grey</vt:lpstr>
      <vt:lpstr>2_db-5-grey</vt:lpstr>
      <vt:lpstr>4_db-5-grey</vt:lpstr>
      <vt:lpstr>5_db-5-grey</vt:lpstr>
      <vt:lpstr>PowerPoint Presentation</vt:lpstr>
      <vt:lpstr>PowerPoint Presentation</vt:lpstr>
      <vt:lpstr>PowerPoint Presentation</vt:lpstr>
      <vt:lpstr>Contents</vt:lpstr>
      <vt:lpstr>PowerPoint Presentation</vt:lpstr>
      <vt:lpstr>Homework 1 – “Getting out over the skis”</vt:lpstr>
      <vt:lpstr>Piazza Questions</vt:lpstr>
      <vt:lpstr>Result Tables; Derived Tables</vt:lpstr>
      <vt:lpstr>PowerPoint Presentation</vt:lpstr>
      <vt:lpstr>PowerPoint Presentation</vt:lpstr>
      <vt:lpstr>PowerPoint Presentation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Types of JOIN</vt:lpstr>
      <vt:lpstr>Join Operation (Cont.)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The Rename Operation </vt:lpstr>
      <vt:lpstr>Equivalent Queries</vt:lpstr>
      <vt:lpstr>Equivalent Queries</vt:lpstr>
      <vt:lpstr>What are all those other Symbols?</vt:lpstr>
      <vt:lpstr>PowerPoint Presentation</vt:lpstr>
      <vt:lpstr>Outline</vt:lpstr>
      <vt:lpstr>Additional Operations</vt:lpstr>
      <vt:lpstr>PowerPoint Presentation</vt:lpstr>
      <vt:lpstr>Domain Types in SQL</vt:lpstr>
      <vt:lpstr>Built-in Data Types in SQL </vt:lpstr>
      <vt:lpstr>Large-Object Types</vt:lpstr>
      <vt:lpstr>MySQL Cheat Sheet</vt:lpstr>
      <vt:lpstr>MySQL Cheat Sheet</vt:lpstr>
      <vt:lpstr>String Operations</vt:lpstr>
      <vt:lpstr>String Operations (Cont.)</vt:lpstr>
      <vt:lpstr>Operations and Functions</vt:lpstr>
      <vt:lpstr>Operations and Functions</vt:lpstr>
      <vt:lpstr>Summary</vt:lpstr>
      <vt:lpstr>PowerPoint Presentation</vt:lpstr>
      <vt:lpstr>Ordering the Display of Tuples</vt:lpstr>
      <vt:lpstr>PowerPoint Presentation</vt:lpstr>
      <vt:lpstr>Updates to tables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Summary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Example</vt:lpstr>
      <vt:lpstr>PowerPoint Presentation</vt:lpstr>
      <vt:lpstr>Joined Relations</vt:lpstr>
      <vt:lpstr>Natural Join in SQL</vt:lpstr>
      <vt:lpstr>Natural Join in SQL (Cont.)</vt:lpstr>
      <vt:lpstr>Student Relation</vt:lpstr>
      <vt:lpstr>Takes Relation</vt:lpstr>
      <vt:lpstr>student natural join takes</vt:lpstr>
      <vt:lpstr>Dangerous in Natural Join</vt:lpstr>
      <vt:lpstr>Natural Join with Using Clause</vt:lpstr>
      <vt:lpstr>Join Condition</vt:lpstr>
      <vt:lpstr>Join Condition (Cont.)</vt:lpstr>
      <vt:lpstr>One Way to Think About Joins</vt:lpstr>
      <vt:lpstr>PowerPoint Presentation</vt:lpstr>
      <vt:lpstr>Set Operations</vt:lpstr>
      <vt:lpstr>Set Operations (Cont.)</vt:lpstr>
      <vt:lpstr>Set Operations</vt:lpstr>
      <vt:lpstr>Let’s Practice – Go to the Notebook</vt:lpstr>
      <vt:lpstr>JOIN and UNION – A Final Word</vt:lpstr>
      <vt:lpstr>PowerPoint Presentation</vt:lpstr>
      <vt:lpstr>PowerPoint Presentation</vt:lpstr>
      <vt:lpstr>Nested Subqueries</vt:lpstr>
      <vt:lpstr>Nested Subquery</vt:lpstr>
      <vt:lpstr>Consider Some Tables</vt:lpstr>
      <vt:lpstr>Consider a Subquery Tables</vt:lpstr>
      <vt:lpstr>Nested Subqueries</vt:lpstr>
      <vt:lpstr>Set Membership</vt:lpstr>
      <vt:lpstr>Set Membership </vt:lpstr>
      <vt:lpstr>Set Membership (Cont.)</vt:lpstr>
      <vt:lpstr>Set Comparison</vt:lpstr>
      <vt:lpstr>Set Comparison – “some” Clause</vt:lpstr>
      <vt:lpstr>Definition of  “some” Clause</vt:lpstr>
      <vt:lpstr>Set Comparison – “all” Clause</vt:lpstr>
      <vt:lpstr>Definition of “all” Clause</vt:lpstr>
      <vt:lpstr>Test for Empty Relations</vt:lpstr>
      <vt:lpstr>Use of “exists” Clause</vt:lpstr>
      <vt:lpstr>Use of “not exists” Clause</vt:lpstr>
      <vt:lpstr>Test for Absence of Duplicate Tuples</vt:lpstr>
      <vt:lpstr>Subqueries in the From Clause</vt:lpstr>
      <vt:lpstr>Subqueries in the Form Clause</vt:lpstr>
      <vt:lpstr>With Clause</vt:lpstr>
      <vt:lpstr>Complex Queries using With Clause</vt:lpstr>
      <vt:lpstr>Scalar Subquery</vt:lpstr>
      <vt:lpstr>Backup</vt:lpstr>
      <vt:lpstr>Left JOIN</vt:lpstr>
      <vt:lpstr>PowerPoint Presentation</vt:lpstr>
      <vt:lpstr>Harry Potter Character Information Application</vt:lpstr>
      <vt:lpstr>The Data – Characters.csv</vt:lpstr>
      <vt:lpstr>But First, Let’s Look at the Data</vt:lpstr>
      <vt:lpstr>Analysis (I)</vt:lpstr>
      <vt:lpstr>Character Encodings/Character Sets</vt:lpstr>
      <vt:lpstr>Character Set Usage over Time</vt:lpstr>
      <vt:lpstr>But, ... ...</vt:lpstr>
      <vt:lpstr>The Cleanup is Rule-Based</vt:lpstr>
      <vt:lpstr>Multivalued Attributes</vt:lpstr>
      <vt:lpstr>Data Cleansing</vt:lpstr>
      <vt:lpstr>Data Cleansing</vt:lpstr>
      <vt:lpstr>Next Steps in the Plan</vt:lpstr>
      <vt:lpstr>But, Before We Leave ... ...</vt:lpstr>
      <vt:lpstr>PowerPoint Presentation</vt:lpstr>
      <vt:lpstr>Harry Potter Character Information Application (Reminder)</vt:lpstr>
      <vt:lpstr>Next Steps in the Plan</vt:lpstr>
      <vt:lpstr>Data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612</cp:revision>
  <cp:lastPrinted>2018-11-15T21:01:50Z</cp:lastPrinted>
  <dcterms:created xsi:type="dcterms:W3CDTF">2010-04-12T23:12:02Z</dcterms:created>
  <dcterms:modified xsi:type="dcterms:W3CDTF">2021-01-30T11:33:21Z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